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20"/>
  </p:notesMasterIdLst>
  <p:sldIdLst>
    <p:sldId id="274" r:id="rId2"/>
    <p:sldId id="258" r:id="rId3"/>
    <p:sldId id="259" r:id="rId4"/>
    <p:sldId id="260" r:id="rId5"/>
    <p:sldId id="280" r:id="rId6"/>
    <p:sldId id="262" r:id="rId7"/>
    <p:sldId id="279" r:id="rId8"/>
    <p:sldId id="264" r:id="rId9"/>
    <p:sldId id="265" r:id="rId10"/>
    <p:sldId id="282" r:id="rId11"/>
    <p:sldId id="263" r:id="rId12"/>
    <p:sldId id="266" r:id="rId13"/>
    <p:sldId id="281" r:id="rId14"/>
    <p:sldId id="267" r:id="rId15"/>
    <p:sldId id="268" r:id="rId16"/>
    <p:sldId id="269" r:id="rId17"/>
    <p:sldId id="270" r:id="rId18"/>
    <p:sldId id="271"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B3B"/>
    <a:srgbClr val="BFBFBF"/>
    <a:srgbClr val="B99BE5"/>
    <a:srgbClr val="5D2BA7"/>
    <a:srgbClr val="301656"/>
    <a:srgbClr val="767574"/>
    <a:srgbClr val="81807F"/>
    <a:srgbClr val="898887"/>
    <a:srgbClr val="9B9B9B"/>
    <a:srgbClr val="E84C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26" autoAdjust="0"/>
  </p:normalViewPr>
  <p:slideViewPr>
    <p:cSldViewPr snapToGrid="0">
      <p:cViewPr>
        <p:scale>
          <a:sx n="100" d="100"/>
          <a:sy n="100" d="100"/>
        </p:scale>
        <p:origin x="874" y="58"/>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62bb535d2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1362bb535d2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07041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a76ae97fc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13a76ae97fc_0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dirty="0"/>
              <a:t>Quelle serait la metrics ou les indicateurs qui nous permettrait de nous assurer que la localisation des masques est bien la bonne ?</a:t>
            </a:r>
            <a:endParaRPr dirty="0"/>
          </a:p>
          <a:p>
            <a:pPr marL="0" lvl="0" indent="0" algn="l" rtl="0">
              <a:lnSpc>
                <a:spcPct val="100000"/>
              </a:lnSpc>
              <a:spcBef>
                <a:spcPts val="0"/>
              </a:spcBef>
              <a:spcAft>
                <a:spcPts val="0"/>
              </a:spcAft>
              <a:buSzPts val="1100"/>
              <a:buNone/>
            </a:pPr>
            <a:r>
              <a:rPr lang="fr" dirty="0"/>
              <a:t>Pour calculer la dice métrics on supperpose en face le masques de notre dataset réel et le masque que l’on a prédit.</a:t>
            </a:r>
            <a:endParaRPr dirty="0"/>
          </a:p>
          <a:p>
            <a:pPr marL="0" lvl="0" indent="0" algn="l" rtl="0">
              <a:lnSpc>
                <a:spcPct val="100000"/>
              </a:lnSpc>
              <a:spcBef>
                <a:spcPts val="0"/>
              </a:spcBef>
              <a:spcAft>
                <a:spcPts val="0"/>
              </a:spcAft>
              <a:buSzPts val="1100"/>
              <a:buNone/>
            </a:pPr>
            <a:r>
              <a:rPr lang="fr" dirty="0"/>
              <a:t> ((Pixels présent dans la zone d’intersection commune entre les deux masques) *2) / Nombre de Pixels total des deux zones de masques sur l’image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fr" dirty="0"/>
              <a:t>Le score du Dice est entre 1 et 0, le but est d’avoir un score proche de 1. Cela voudrait dire qu’il y a un match parfait entre le masque prédit et le masque du dataset.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fr" dirty="0"/>
              <a:t>A rajouter :</a:t>
            </a:r>
            <a:endParaRPr dirty="0"/>
          </a:p>
          <a:p>
            <a:pPr marL="0" lvl="0" indent="0" algn="l" rtl="0">
              <a:lnSpc>
                <a:spcPct val="100000"/>
              </a:lnSpc>
              <a:spcBef>
                <a:spcPts val="0"/>
              </a:spcBef>
              <a:spcAft>
                <a:spcPts val="0"/>
              </a:spcAft>
              <a:buSzPts val="1100"/>
              <a:buNone/>
            </a:pPr>
            <a:r>
              <a:rPr lang="fr" dirty="0"/>
              <a:t>Une image qui se recoupe pas la dice est pourrit avec un 0,1</a:t>
            </a:r>
            <a:endParaRPr dirty="0"/>
          </a:p>
          <a:p>
            <a:pPr marL="0" lvl="0" indent="0" algn="l" rtl="0">
              <a:lnSpc>
                <a:spcPct val="100000"/>
              </a:lnSpc>
              <a:spcBef>
                <a:spcPts val="0"/>
              </a:spcBef>
              <a:spcAft>
                <a:spcPts val="0"/>
              </a:spcAft>
              <a:buSzPts val="1100"/>
              <a:buNone/>
            </a:pPr>
            <a:r>
              <a:rPr lang="fr" dirty="0"/>
              <a:t>Une image qui se recoupe pas beaucoup avec une dice = 0.9</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fr" dirty="0"/>
              <a:t>Pour que le modèle soit effectif avec une bonne dice, il faut que la zone d’intersection entre le masque Prédit et le masque réel soit quasi égale. Cela voudra dire que le modèle arrive a bien reconnaître la tumeurs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13266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3a76ae97fc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13a76ae97fc_0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Quelle serait la metrics ou les indicateurs qui nous permettrait de nous assurer que la localisation des masques est bien la bonne ?</a:t>
            </a:r>
            <a:endParaRPr/>
          </a:p>
          <a:p>
            <a:pPr marL="0" lvl="0" indent="0" algn="l" rtl="0">
              <a:lnSpc>
                <a:spcPct val="100000"/>
              </a:lnSpc>
              <a:spcBef>
                <a:spcPts val="0"/>
              </a:spcBef>
              <a:spcAft>
                <a:spcPts val="0"/>
              </a:spcAft>
              <a:buSzPts val="1100"/>
              <a:buNone/>
            </a:pPr>
            <a:r>
              <a:rPr lang="fr"/>
              <a:t>Pour calculer la dice métrics on supperpose en face le masques de notre dataset réel et le masque que l’on a prédit.</a:t>
            </a:r>
            <a:endParaRPr/>
          </a:p>
          <a:p>
            <a:pPr marL="0" lvl="0" indent="0" algn="l" rtl="0">
              <a:lnSpc>
                <a:spcPct val="100000"/>
              </a:lnSpc>
              <a:spcBef>
                <a:spcPts val="0"/>
              </a:spcBef>
              <a:spcAft>
                <a:spcPts val="0"/>
              </a:spcAft>
              <a:buSzPts val="1100"/>
              <a:buNone/>
            </a:pPr>
            <a:r>
              <a:rPr lang="fr"/>
              <a:t> ((Pixels présent dans la zone d’intersection commune entre les deux masques) *2) / Nombre de Pixels total des deux zones de masques sur l’image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
              <a:t>Le score du Dice est entre 1 et 0, le but est d’avoir un score proche de 1. Cela voudrait dire qu’il y a un match parfait entre le masque prédit et le masque du dataset.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
              <a:t>A rajouter :</a:t>
            </a:r>
            <a:endParaRPr/>
          </a:p>
          <a:p>
            <a:pPr marL="0" lvl="0" indent="0" algn="l" rtl="0">
              <a:lnSpc>
                <a:spcPct val="100000"/>
              </a:lnSpc>
              <a:spcBef>
                <a:spcPts val="0"/>
              </a:spcBef>
              <a:spcAft>
                <a:spcPts val="0"/>
              </a:spcAft>
              <a:buSzPts val="1100"/>
              <a:buNone/>
            </a:pPr>
            <a:r>
              <a:rPr lang="fr"/>
              <a:t>Une image qui se recoupe pas la dice est pourrit avec un 0,1</a:t>
            </a:r>
            <a:endParaRPr/>
          </a:p>
          <a:p>
            <a:pPr marL="0" lvl="0" indent="0" algn="l" rtl="0">
              <a:lnSpc>
                <a:spcPct val="100000"/>
              </a:lnSpc>
              <a:spcBef>
                <a:spcPts val="0"/>
              </a:spcBef>
              <a:spcAft>
                <a:spcPts val="0"/>
              </a:spcAft>
              <a:buSzPts val="1100"/>
              <a:buNone/>
            </a:pPr>
            <a:r>
              <a:rPr lang="fr"/>
              <a:t>Une image qui se recoupe pas beaucoup avec une dice = 0.9</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fr"/>
              <a:t>Pour que le modèle soit effectif avec une bonne dice, il faut que la zone d’intersection entre le masque Prédit et le masque réel soit quasi égale. Cela voudra dire que le modèle arrive a bien reconnaître la tumeurs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a76ae97fc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13a76ae97fc_0_5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Les masques prédits et les vrais masques matchent à 86,64% dans la majeur partie des cas.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a76ae97fc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13a76ae97fc_0_5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dirty="0"/>
              <a:t>Les masques prédits et les vrais masques matchent à 86,64% dans la majeur partie des cas.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83969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3a76ae97fc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13a76ae97fc_0_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sz="1600">
                <a:solidFill>
                  <a:schemeClr val="dk1"/>
                </a:solidFill>
              </a:rPr>
              <a:t>III/Bonus :</a:t>
            </a:r>
            <a:r>
              <a:rPr lang="fr" sz="1700">
                <a:solidFill>
                  <a:schemeClr val="dk1"/>
                </a:solidFill>
              </a:rPr>
              <a:t> </a:t>
            </a:r>
            <a:r>
              <a:rPr lang="fr" sz="1400" i="1">
                <a:solidFill>
                  <a:schemeClr val="dk1"/>
                </a:solidFill>
              </a:rPr>
              <a:t>Pouvons nous donner sur les images identifiées avec une tumeur le % de celle-ci par rapport à la surface de la section du tissu cérébrale de la personne?</a:t>
            </a:r>
            <a:endParaRPr sz="1400" i="1">
              <a:solidFill>
                <a:schemeClr val="dk1"/>
              </a:solidFill>
            </a:endParaRPr>
          </a:p>
          <a:p>
            <a:pPr marL="0" lvl="0" indent="0" algn="l" rtl="0">
              <a:lnSpc>
                <a:spcPct val="100000"/>
              </a:lnSpc>
              <a:spcBef>
                <a:spcPts val="0"/>
              </a:spcBef>
              <a:spcAft>
                <a:spcPts val="0"/>
              </a:spcAft>
              <a:buSzPts val="1100"/>
              <a:buNone/>
            </a:pPr>
            <a:endParaRPr sz="1600">
              <a:solidFill>
                <a:schemeClr val="dk1"/>
              </a:solidFill>
            </a:endParaRPr>
          </a:p>
          <a:p>
            <a:pPr marL="0" lvl="0" indent="0" algn="l" rtl="0">
              <a:lnSpc>
                <a:spcPct val="100000"/>
              </a:lnSpc>
              <a:spcBef>
                <a:spcPts val="0"/>
              </a:spcBef>
              <a:spcAft>
                <a:spcPts val="0"/>
              </a:spcAft>
              <a:buSzPts val="1100"/>
              <a:buNone/>
            </a:pPr>
            <a:r>
              <a:rPr lang="fr">
                <a:solidFill>
                  <a:schemeClr val="dk1"/>
                </a:solidFill>
              </a:rPr>
              <a:t>Pour rendre le travail du radiologie encore plus facile, il s’agira de lui donner le % de la tumeur par rapport à la surface de la section du tissu cérébrale;</a:t>
            </a:r>
            <a:r>
              <a:rPr lang="fr" sz="1600">
                <a:solidFill>
                  <a:schemeClr val="dk1"/>
                </a:solidFill>
              </a:rPr>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62bb535d2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1362bb535d2_2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a76ae97fc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13a76ae97fc_0_7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400" i="1" dirty="0">
                <a:solidFill>
                  <a:schemeClr val="dk1"/>
                </a:solidFill>
              </a:rPr>
              <a:t>Changer de dimension, </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La vrai data est en 3D</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Matcher des zones du cerveau (localiser)</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Symptomes elle peut donner</a:t>
            </a:r>
            <a:endParaRPr sz="1400" i="1" dirty="0">
              <a:solidFill>
                <a:schemeClr val="dk1"/>
              </a:solidFill>
            </a:endParaRPr>
          </a:p>
          <a:p>
            <a:pPr marL="0" lvl="0" indent="0" algn="l" rtl="0">
              <a:spcBef>
                <a:spcPts val="0"/>
              </a:spcBef>
              <a:spcAft>
                <a:spcPts val="0"/>
              </a:spcAft>
              <a:buClr>
                <a:schemeClr val="dk1"/>
              </a:buClr>
              <a:buSzPts val="1100"/>
              <a:buFont typeface="Arial"/>
              <a:buNone/>
            </a:pP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Limites de la modèle et du dataset : tumeurs sont relativement grosses - </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Limites des metrics : détection doit être précise sinon</a:t>
            </a:r>
            <a:endParaRPr sz="1400" i="1" dirty="0">
              <a:solidFill>
                <a:schemeClr val="dk1"/>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f4495a19e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gf4495a19ed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 sz="1600">
                <a:solidFill>
                  <a:schemeClr val="dk1"/>
                </a:solidFill>
              </a:rPr>
              <a:t>Question à dire à l’oral</a:t>
            </a:r>
            <a:endParaRPr sz="1600">
              <a:solidFill>
                <a:schemeClr val="dk1"/>
              </a:solidFill>
            </a:endParaRPr>
          </a:p>
          <a:p>
            <a:pPr marL="0" lvl="0" indent="0" algn="l" rtl="0">
              <a:spcBef>
                <a:spcPts val="0"/>
              </a:spcBef>
              <a:spcAft>
                <a:spcPts val="0"/>
              </a:spcAft>
              <a:buClr>
                <a:schemeClr val="dk1"/>
              </a:buClr>
              <a:buSzPts val="1100"/>
              <a:buFont typeface="Arial"/>
              <a:buNone/>
            </a:pPr>
            <a:r>
              <a:rPr lang="fr" sz="1600">
                <a:solidFill>
                  <a:schemeClr val="dk1"/>
                </a:solidFill>
              </a:rPr>
              <a:t>I/ Classification : </a:t>
            </a:r>
            <a:r>
              <a:rPr lang="fr" sz="1400" i="1">
                <a:solidFill>
                  <a:schemeClr val="dk1"/>
                </a:solidFill>
              </a:rPr>
              <a:t>Pouvons nous identifier les images d’IRM avec tumeur ou sans tumeur pour le radiologue? Questions à dire à l’oral</a:t>
            </a:r>
            <a:endParaRPr sz="1400" i="1">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fr" sz="1600">
                <a:solidFill>
                  <a:schemeClr val="dk1"/>
                </a:solidFill>
              </a:rPr>
              <a:t>II/Segmentation :</a:t>
            </a:r>
            <a:r>
              <a:rPr lang="fr" sz="1400">
                <a:solidFill>
                  <a:schemeClr val="dk1"/>
                </a:solidFill>
              </a:rPr>
              <a:t> </a:t>
            </a:r>
            <a:r>
              <a:rPr lang="fr" sz="1400" i="1">
                <a:solidFill>
                  <a:schemeClr val="dk1"/>
                </a:solidFill>
              </a:rPr>
              <a:t>Pouvons nous donner sur les images identifiées avec une tumeur la localisation exacte de celle-ci?</a:t>
            </a:r>
            <a:endParaRPr sz="1400" i="1">
              <a:solidFill>
                <a:schemeClr val="dk1"/>
              </a:solidFill>
            </a:endParaRPr>
          </a:p>
          <a:p>
            <a:pPr marL="0" lvl="0" indent="0" algn="l" rtl="0">
              <a:spcBef>
                <a:spcPts val="0"/>
              </a:spcBef>
              <a:spcAft>
                <a:spcPts val="0"/>
              </a:spcAft>
              <a:buClr>
                <a:schemeClr val="dk1"/>
              </a:buClr>
              <a:buSzPts val="1100"/>
              <a:buFont typeface="Arial"/>
              <a:buNone/>
            </a:pPr>
            <a:endParaRPr sz="1400" i="1">
              <a:solidFill>
                <a:schemeClr val="dk1"/>
              </a:solidFill>
            </a:endParaRPr>
          </a:p>
          <a:p>
            <a:pPr marL="0" lvl="0" indent="0" algn="l" rtl="0">
              <a:spcBef>
                <a:spcPts val="0"/>
              </a:spcBef>
              <a:spcAft>
                <a:spcPts val="0"/>
              </a:spcAft>
              <a:buClr>
                <a:schemeClr val="dk1"/>
              </a:buClr>
              <a:buSzPts val="1100"/>
              <a:buFont typeface="Arial"/>
              <a:buNone/>
            </a:pPr>
            <a:endParaRPr sz="1400" i="1">
              <a:solidFill>
                <a:schemeClr val="dk1"/>
              </a:solidFill>
            </a:endParaRPr>
          </a:p>
          <a:p>
            <a:pPr marL="0" lvl="0" indent="0" algn="l" rtl="0">
              <a:spcBef>
                <a:spcPts val="0"/>
              </a:spcBef>
              <a:spcAft>
                <a:spcPts val="0"/>
              </a:spcAft>
              <a:buClr>
                <a:schemeClr val="dk1"/>
              </a:buClr>
              <a:buSzPts val="1100"/>
              <a:buFont typeface="Arial"/>
              <a:buNone/>
            </a:pPr>
            <a:r>
              <a:rPr lang="fr" sz="1600">
                <a:solidFill>
                  <a:schemeClr val="dk1"/>
                </a:solidFill>
              </a:rPr>
              <a:t>III/Bonus :</a:t>
            </a:r>
            <a:r>
              <a:rPr lang="fr" sz="1700">
                <a:solidFill>
                  <a:schemeClr val="dk1"/>
                </a:solidFill>
              </a:rPr>
              <a:t> </a:t>
            </a:r>
            <a:r>
              <a:rPr lang="fr" sz="1400" i="1">
                <a:solidFill>
                  <a:schemeClr val="dk1"/>
                </a:solidFill>
              </a:rPr>
              <a:t>Pouvons nous donner sur les images identifiées avec une tumeur le % de celle-ci par rapport à la surface de la section du tissu cérébrale de la personne?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f4495a19ed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f4495a19ed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400" i="1">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3a76ae97f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13a76ae97fc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400">
                <a:solidFill>
                  <a:schemeClr val="dk1"/>
                </a:solidFill>
              </a:rPr>
              <a:t>Texte</a:t>
            </a:r>
            <a:endParaRPr sz="1400">
              <a:solidFill>
                <a:schemeClr val="dk1"/>
              </a:solidFill>
            </a:endParaRPr>
          </a:p>
          <a:p>
            <a:pPr marL="0" lvl="0" indent="0" algn="l" rtl="0">
              <a:spcBef>
                <a:spcPts val="0"/>
              </a:spcBef>
              <a:spcAft>
                <a:spcPts val="0"/>
              </a:spcAft>
              <a:buClr>
                <a:schemeClr val="dk1"/>
              </a:buClr>
              <a:buSzPts val="1100"/>
              <a:buFont typeface="Arial"/>
              <a:buNone/>
            </a:pPr>
            <a:r>
              <a:rPr lang="fr" sz="1400">
                <a:solidFill>
                  <a:schemeClr val="dk1"/>
                </a:solidFill>
              </a:rPr>
              <a:t>Cancer touche en moyenne 1 200 personnes par jour.</a:t>
            </a:r>
            <a:endParaRPr sz="1400">
              <a:solidFill>
                <a:schemeClr val="dk1"/>
              </a:solidFill>
            </a:endParaRPr>
          </a:p>
          <a:p>
            <a:pPr marL="0" lvl="0" indent="0" algn="l" rtl="0">
              <a:spcBef>
                <a:spcPts val="0"/>
              </a:spcBef>
              <a:spcAft>
                <a:spcPts val="0"/>
              </a:spcAft>
              <a:buClr>
                <a:schemeClr val="dk1"/>
              </a:buClr>
              <a:buSzPts val="1100"/>
              <a:buFont typeface="Arial"/>
              <a:buNone/>
            </a:pPr>
            <a:r>
              <a:rPr lang="fr" sz="1400">
                <a:solidFill>
                  <a:schemeClr val="dk1"/>
                </a:solidFill>
              </a:rPr>
              <a:t>+Le cancer est détecté tôt, plus les chances de survies augmentent.</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fr" sz="1400">
                <a:solidFill>
                  <a:schemeClr val="dk1"/>
                </a:solidFill>
              </a:rPr>
              <a:t>Zone d’application : Tumeur au cerveau </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fr" sz="1400" i="1">
                <a:solidFill>
                  <a:schemeClr val="dk1"/>
                </a:solidFill>
              </a:rPr>
              <a:t>Pb à résoudre : Long temps d’analyse des images d’IRM par le radiologue + Taux de détection des personnes non malades en baisse</a:t>
            </a:r>
            <a:endParaRPr sz="1400" i="1">
              <a:solidFill>
                <a:schemeClr val="dk1"/>
              </a:solidFill>
            </a:endParaRPr>
          </a:p>
          <a:p>
            <a:pPr marL="0" lvl="0" indent="0" algn="l" rtl="0">
              <a:spcBef>
                <a:spcPts val="0"/>
              </a:spcBef>
              <a:spcAft>
                <a:spcPts val="0"/>
              </a:spcAft>
              <a:buClr>
                <a:schemeClr val="dk1"/>
              </a:buClr>
              <a:buSzPts val="1100"/>
              <a:buFont typeface="Arial"/>
              <a:buNone/>
            </a:pPr>
            <a:endParaRPr sz="1400" i="1">
              <a:solidFill>
                <a:schemeClr val="dk1"/>
              </a:solidFill>
            </a:endParaRPr>
          </a:p>
          <a:p>
            <a:pPr marL="0" lvl="0" indent="0" algn="l" rtl="0">
              <a:spcBef>
                <a:spcPts val="0"/>
              </a:spcBef>
              <a:spcAft>
                <a:spcPts val="0"/>
              </a:spcAft>
              <a:buClr>
                <a:schemeClr val="dk1"/>
              </a:buClr>
              <a:buSzPts val="1100"/>
              <a:buFont typeface="Arial"/>
              <a:buNone/>
            </a:pPr>
            <a:r>
              <a:rPr lang="fr" sz="1400" i="1">
                <a:solidFill>
                  <a:schemeClr val="dk1"/>
                </a:solidFill>
              </a:rPr>
              <a:t>Apport de More Time: Regard à quatre yeux (Niveau de performance égale). Ce + Nouvel angle de vue + Gain de temps + prioriser la sélection des images</a:t>
            </a:r>
            <a:endParaRPr sz="1400" i="1">
              <a:solidFill>
                <a:schemeClr val="dk1"/>
              </a:solidFill>
            </a:endParaRPr>
          </a:p>
          <a:p>
            <a:pPr marL="0" lvl="0" indent="0" algn="l" rtl="0">
              <a:spcBef>
                <a:spcPts val="0"/>
              </a:spcBef>
              <a:spcAft>
                <a:spcPts val="0"/>
              </a:spcAft>
              <a:buClr>
                <a:schemeClr val="dk1"/>
              </a:buClr>
              <a:buSzPts val="1100"/>
              <a:buFont typeface="Arial"/>
              <a:buNone/>
            </a:pPr>
            <a:r>
              <a:rPr lang="fr" sz="1400" i="1">
                <a:solidFill>
                  <a:schemeClr val="dk1"/>
                </a:solidFill>
              </a:rPr>
              <a:t>Ce que MoreTime apporte c’est d’avoir un niveau de performance égale. Il peut arriver que le radiologue soit fatigué. MoreTime c’est avoir une application qui a un niveau de prédiction égale.</a:t>
            </a:r>
            <a:endParaRPr sz="1400" i="1">
              <a:solidFill>
                <a:schemeClr val="dk1"/>
              </a:solidFill>
            </a:endParaRPr>
          </a:p>
          <a:p>
            <a:pPr marL="0" lvl="0" indent="0" algn="l" rtl="0">
              <a:spcBef>
                <a:spcPts val="0"/>
              </a:spcBef>
              <a:spcAft>
                <a:spcPts val="0"/>
              </a:spcAft>
              <a:buClr>
                <a:schemeClr val="dk1"/>
              </a:buClr>
              <a:buSzPts val="1100"/>
              <a:buFont typeface="Arial"/>
              <a:buNone/>
            </a:pPr>
            <a:endParaRPr sz="1400" i="1">
              <a:solidFill>
                <a:schemeClr val="dk1"/>
              </a:solidFill>
            </a:endParaRPr>
          </a:p>
          <a:p>
            <a:pPr marL="0" lvl="0" indent="0" algn="l" rtl="0">
              <a:spcBef>
                <a:spcPts val="0"/>
              </a:spcBef>
              <a:spcAft>
                <a:spcPts val="0"/>
              </a:spcAft>
              <a:buClr>
                <a:schemeClr val="dk1"/>
              </a:buClr>
              <a:buSzPts val="1100"/>
              <a:buFont typeface="Arial"/>
              <a:buNone/>
            </a:pPr>
            <a:r>
              <a:rPr lang="fr" sz="1400" i="1">
                <a:solidFill>
                  <a:schemeClr val="dk1"/>
                </a:solidFill>
              </a:rPr>
              <a:t>Solution proposée : Interface où l’on rentre les images d’IRM et en output on donne au radiologue les informations suivantes </a:t>
            </a:r>
            <a:endParaRPr sz="1400" i="1">
              <a:solidFill>
                <a:schemeClr val="dk1"/>
              </a:solidFill>
            </a:endParaRPr>
          </a:p>
          <a:p>
            <a:pPr marL="457200" lvl="0" indent="-317500" algn="l" rtl="0">
              <a:spcBef>
                <a:spcPts val="0"/>
              </a:spcBef>
              <a:spcAft>
                <a:spcPts val="0"/>
              </a:spcAft>
              <a:buClr>
                <a:schemeClr val="dk1"/>
              </a:buClr>
              <a:buSzPts val="1400"/>
              <a:buChar char="●"/>
            </a:pPr>
            <a:r>
              <a:rPr lang="fr" sz="1400" i="1">
                <a:solidFill>
                  <a:schemeClr val="dk1"/>
                </a:solidFill>
              </a:rPr>
              <a:t>patient malade ou non, </a:t>
            </a:r>
            <a:endParaRPr sz="1400" i="1">
              <a:solidFill>
                <a:schemeClr val="dk1"/>
              </a:solidFill>
            </a:endParaRPr>
          </a:p>
          <a:p>
            <a:pPr marL="457200" lvl="0" indent="-317500" algn="l" rtl="0">
              <a:spcBef>
                <a:spcPts val="0"/>
              </a:spcBef>
              <a:spcAft>
                <a:spcPts val="0"/>
              </a:spcAft>
              <a:buClr>
                <a:schemeClr val="dk1"/>
              </a:buClr>
              <a:buSzPts val="1400"/>
              <a:buChar char="●"/>
            </a:pPr>
            <a:r>
              <a:rPr lang="fr" sz="1400" i="1">
                <a:solidFill>
                  <a:schemeClr val="dk1"/>
                </a:solidFill>
              </a:rPr>
              <a:t>si oui localisation et quantification de la tumeur</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3a76ae97fc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3a76ae97fc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 sz="1600" i="1">
                <a:solidFill>
                  <a:schemeClr val="dk1"/>
                </a:solidFill>
              </a:rPr>
              <a:t>Question à dire à l’oral</a:t>
            </a:r>
            <a:endParaRPr sz="1600" i="1">
              <a:solidFill>
                <a:schemeClr val="dk1"/>
              </a:solidFill>
            </a:endParaRPr>
          </a:p>
          <a:p>
            <a:pPr marL="0" lvl="0" indent="0" algn="l" rtl="0">
              <a:spcBef>
                <a:spcPts val="0"/>
              </a:spcBef>
              <a:spcAft>
                <a:spcPts val="0"/>
              </a:spcAft>
              <a:buClr>
                <a:schemeClr val="dk1"/>
              </a:buClr>
              <a:buSzPts val="1100"/>
              <a:buFont typeface="Arial"/>
              <a:buNone/>
            </a:pPr>
            <a:r>
              <a:rPr lang="fr" sz="1600" i="1">
                <a:solidFill>
                  <a:schemeClr val="dk1"/>
                </a:solidFill>
              </a:rPr>
              <a:t>I/ Classification : </a:t>
            </a:r>
            <a:r>
              <a:rPr lang="fr" sz="1400" i="1">
                <a:solidFill>
                  <a:schemeClr val="dk1"/>
                </a:solidFill>
              </a:rPr>
              <a:t>Pouvons nous identifier les images d’IRM avec tumeur ou sans tumeur pour le radiologue? </a:t>
            </a:r>
            <a:endParaRPr sz="1400" i="1">
              <a:solidFill>
                <a:schemeClr val="dk1"/>
              </a:solidFill>
            </a:endParaRPr>
          </a:p>
          <a:p>
            <a:pPr marL="0" lvl="0" indent="0" algn="l" rtl="0">
              <a:spcBef>
                <a:spcPts val="0"/>
              </a:spcBef>
              <a:spcAft>
                <a:spcPts val="0"/>
              </a:spcAft>
              <a:buClr>
                <a:schemeClr val="dk1"/>
              </a:buClr>
              <a:buSzPts val="1100"/>
              <a:buFont typeface="Arial"/>
              <a:buNone/>
            </a:pPr>
            <a:endParaRPr sz="1400" i="1">
              <a:solidFill>
                <a:schemeClr val="dk1"/>
              </a:solidFill>
            </a:endParaRPr>
          </a:p>
          <a:p>
            <a:pPr marL="0" lvl="0" indent="0" algn="l" rtl="0">
              <a:spcBef>
                <a:spcPts val="0"/>
              </a:spcBef>
              <a:spcAft>
                <a:spcPts val="0"/>
              </a:spcAft>
              <a:buClr>
                <a:schemeClr val="dk1"/>
              </a:buClr>
              <a:buSzPts val="1100"/>
              <a:buFont typeface="Arial"/>
              <a:buNone/>
            </a:pPr>
            <a:endParaRPr sz="1400" i="1">
              <a:solidFill>
                <a:schemeClr val="dk1"/>
              </a:solidFill>
            </a:endParaRPr>
          </a:p>
          <a:p>
            <a:pPr marL="0" lvl="0" indent="0" algn="l" rtl="0">
              <a:spcBef>
                <a:spcPts val="0"/>
              </a:spcBef>
              <a:spcAft>
                <a:spcPts val="0"/>
              </a:spcAft>
              <a:buClr>
                <a:schemeClr val="dk1"/>
              </a:buClr>
              <a:buSzPts val="1100"/>
              <a:buFont typeface="Arial"/>
              <a:buNone/>
            </a:pPr>
            <a:r>
              <a:rPr lang="fr" sz="1600" i="1">
                <a:solidFill>
                  <a:schemeClr val="dk1"/>
                </a:solidFill>
              </a:rPr>
              <a:t>II/Segmentation :</a:t>
            </a:r>
            <a:r>
              <a:rPr lang="fr" sz="1400" i="1">
                <a:solidFill>
                  <a:schemeClr val="dk1"/>
                </a:solidFill>
              </a:rPr>
              <a:t> Pouvons nous donner sur les images identifiées avec une tumeur la localisation de celle-ci?</a:t>
            </a:r>
            <a:endParaRPr sz="1400" i="1">
              <a:solidFill>
                <a:schemeClr val="dk1"/>
              </a:solidFill>
            </a:endParaRPr>
          </a:p>
          <a:p>
            <a:pPr marL="0" lvl="0" indent="0" algn="l" rtl="0">
              <a:spcBef>
                <a:spcPts val="0"/>
              </a:spcBef>
              <a:spcAft>
                <a:spcPts val="0"/>
              </a:spcAft>
              <a:buClr>
                <a:schemeClr val="dk1"/>
              </a:buClr>
              <a:buSzPts val="1100"/>
              <a:buFont typeface="Arial"/>
              <a:buNone/>
            </a:pPr>
            <a:endParaRPr sz="1400" i="1">
              <a:solidFill>
                <a:schemeClr val="dk1"/>
              </a:solidFill>
            </a:endParaRPr>
          </a:p>
          <a:p>
            <a:pPr marL="0" lvl="0" indent="0" algn="l" rtl="0">
              <a:spcBef>
                <a:spcPts val="0"/>
              </a:spcBef>
              <a:spcAft>
                <a:spcPts val="0"/>
              </a:spcAft>
              <a:buClr>
                <a:schemeClr val="dk1"/>
              </a:buClr>
              <a:buSzPts val="1100"/>
              <a:buFont typeface="Arial"/>
              <a:buNone/>
            </a:pPr>
            <a:endParaRPr sz="1400" i="1">
              <a:solidFill>
                <a:schemeClr val="dk1"/>
              </a:solidFill>
            </a:endParaRPr>
          </a:p>
          <a:p>
            <a:pPr marL="0" lvl="0" indent="0" algn="l" rtl="0">
              <a:spcBef>
                <a:spcPts val="0"/>
              </a:spcBef>
              <a:spcAft>
                <a:spcPts val="0"/>
              </a:spcAft>
              <a:buClr>
                <a:schemeClr val="dk1"/>
              </a:buClr>
              <a:buSzPts val="1100"/>
              <a:buFont typeface="Arial"/>
              <a:buNone/>
            </a:pPr>
            <a:r>
              <a:rPr lang="fr" sz="1600" i="1">
                <a:solidFill>
                  <a:schemeClr val="dk1"/>
                </a:solidFill>
              </a:rPr>
              <a:t>III/Bonus :</a:t>
            </a:r>
            <a:r>
              <a:rPr lang="fr" sz="1700" i="1">
                <a:solidFill>
                  <a:schemeClr val="dk1"/>
                </a:solidFill>
              </a:rPr>
              <a:t> </a:t>
            </a:r>
            <a:r>
              <a:rPr lang="fr" sz="1400" i="1">
                <a:solidFill>
                  <a:schemeClr val="dk1"/>
                </a:solidFill>
              </a:rPr>
              <a:t>Pouvons nous donner sur les images identifiées avec une tumeur le % de celle-ci par rapport à la surface de la section du tissu cérébrale de la personne?</a:t>
            </a:r>
            <a:endParaRPr i="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a76ae97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13a76ae97f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400" i="1" dirty="0">
                <a:solidFill>
                  <a:schemeClr val="dk1"/>
                </a:solidFill>
              </a:rPr>
              <a:t>DATASET Kaggle</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Insérer le lien:</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https://www.kaggle.com/datasets/mateuszbuda/lgg-mri-segmentation</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Taille du Dossier : 749 MB</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Il est à noter que les dataset dans le domaine médical ne sont pas faciles à trouver.</a:t>
            </a:r>
            <a:endParaRPr sz="1400" i="1" dirty="0">
              <a:solidFill>
                <a:schemeClr val="dk1"/>
              </a:solidFill>
            </a:endParaRPr>
          </a:p>
          <a:p>
            <a:pPr marL="0" lvl="0" indent="0" algn="l" rtl="0">
              <a:spcBef>
                <a:spcPts val="0"/>
              </a:spcBef>
              <a:spcAft>
                <a:spcPts val="0"/>
              </a:spcAft>
              <a:buClr>
                <a:schemeClr val="dk1"/>
              </a:buClr>
              <a:buSzPts val="1100"/>
              <a:buFont typeface="Arial"/>
              <a:buNone/>
            </a:pP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1 100 images : 110 patients avec IRM pris à un temps donnée</a:t>
            </a:r>
            <a:endParaRPr sz="1400" i="1" dirty="0">
              <a:solidFill>
                <a:schemeClr val="dk1"/>
              </a:solidFill>
            </a:endParaRPr>
          </a:p>
          <a:p>
            <a:pPr marL="0" lvl="0" indent="0" algn="l" rtl="0">
              <a:spcBef>
                <a:spcPts val="0"/>
              </a:spcBef>
              <a:spcAft>
                <a:spcPts val="0"/>
              </a:spcAft>
              <a:buSzPts val="1100"/>
              <a:buNone/>
            </a:pPr>
            <a:r>
              <a:rPr lang="fr" sz="1400" i="1" dirty="0">
                <a:solidFill>
                  <a:schemeClr val="dk1"/>
                </a:solidFill>
              </a:rPr>
              <a:t>Taille de l’image : (255,255,3)</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Dataset de patient : avec des coupures de slices différentes selon le patient</a:t>
            </a:r>
            <a:endParaRPr sz="1400" i="1" dirty="0">
              <a:solidFill>
                <a:schemeClr val="dk1"/>
              </a:solidFill>
            </a:endParaRPr>
          </a:p>
          <a:p>
            <a:pPr marL="0" lvl="0" indent="0" algn="l" rtl="0">
              <a:spcBef>
                <a:spcPts val="0"/>
              </a:spcBef>
              <a:spcAft>
                <a:spcPts val="0"/>
              </a:spcAft>
              <a:buClr>
                <a:schemeClr val="dk1"/>
              </a:buClr>
              <a:buSzPts val="1100"/>
              <a:buFont typeface="Arial"/>
              <a:buNone/>
            </a:pP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Composition de chaque dossier patient: 1 image + 1 mask</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Le dataset que nous avions sur Kaggle était balancé de manière différente pour chaque patient.Nombre de slices varient en fonction des dossiers. Cela nous a amené à balancer notre dataset de manière égale en créant les 10 best slices s</a:t>
            </a:r>
            <a:endParaRPr sz="1400" i="1" dirty="0">
              <a:solidFill>
                <a:schemeClr val="dk1"/>
              </a:solidFill>
            </a:endParaRPr>
          </a:p>
          <a:p>
            <a:pPr marL="0" lvl="0" indent="0" algn="l" rtl="0">
              <a:spcBef>
                <a:spcPts val="0"/>
              </a:spcBef>
              <a:spcAft>
                <a:spcPts val="0"/>
              </a:spcAft>
              <a:buClr>
                <a:schemeClr val="dk1"/>
              </a:buClr>
              <a:buSzPts val="1100"/>
              <a:buFont typeface="Arial"/>
              <a:buNone/>
            </a:pP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Nous avons les étapes suivantes :</a:t>
            </a:r>
            <a:endParaRPr sz="1400" i="1" dirty="0">
              <a:solidFill>
                <a:schemeClr val="dk1"/>
              </a:solidFill>
            </a:endParaRPr>
          </a:p>
          <a:p>
            <a:pPr marL="0" lvl="0" indent="0" algn="l" rtl="0">
              <a:spcBef>
                <a:spcPts val="0"/>
              </a:spcBef>
              <a:spcAft>
                <a:spcPts val="0"/>
              </a:spcAft>
              <a:buClr>
                <a:schemeClr val="dk1"/>
              </a:buClr>
              <a:buSzPts val="1100"/>
              <a:buFont typeface="Arial"/>
              <a:buNone/>
            </a:pP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Etape de preprocessing : </a:t>
            </a:r>
            <a:endParaRPr sz="1400" i="1" dirty="0">
              <a:solidFill>
                <a:schemeClr val="dk1"/>
              </a:solidFill>
            </a:endParaRPr>
          </a:p>
          <a:p>
            <a:pPr marL="0" lvl="0" indent="0" algn="l" rtl="0">
              <a:spcBef>
                <a:spcPts val="0"/>
              </a:spcBef>
              <a:spcAft>
                <a:spcPts val="0"/>
              </a:spcAft>
              <a:buClr>
                <a:schemeClr val="dk1"/>
              </a:buClr>
              <a:buSzPts val="1100"/>
              <a:buFont typeface="Arial"/>
              <a:buNone/>
            </a:pP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Contrainte = Disparité entre chaque dossier (dossier avec 25 couples, 48 couples,64 couples)</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Solution = Sélectionner les best slices avec les masques les plus visibles et créer un dataset avec celle-ci.</a:t>
            </a:r>
            <a:endParaRPr sz="1400" i="1" dirty="0">
              <a:solidFill>
                <a:schemeClr val="dk1"/>
              </a:solidFill>
            </a:endParaRPr>
          </a:p>
          <a:p>
            <a:pPr marL="0" lvl="0" indent="0" algn="l" rtl="0">
              <a:spcBef>
                <a:spcPts val="0"/>
              </a:spcBef>
              <a:spcAft>
                <a:spcPts val="0"/>
              </a:spcAft>
              <a:buClr>
                <a:schemeClr val="dk1"/>
              </a:buClr>
              <a:buSzPts val="1100"/>
              <a:buFont typeface="Arial"/>
              <a:buNone/>
            </a:pP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Contrainte =1100 images du dataset</a:t>
            </a:r>
            <a:endParaRPr sz="1400" i="1" dirty="0">
              <a:solidFill>
                <a:schemeClr val="dk1"/>
              </a:solidFill>
            </a:endParaRPr>
          </a:p>
          <a:p>
            <a:pPr marL="0" lvl="0" indent="0" algn="l" rtl="0">
              <a:spcBef>
                <a:spcPts val="0"/>
              </a:spcBef>
              <a:spcAft>
                <a:spcPts val="0"/>
              </a:spcAft>
              <a:buClr>
                <a:schemeClr val="dk1"/>
              </a:buClr>
              <a:buSzPts val="1100"/>
              <a:buFont typeface="Arial"/>
              <a:buNone/>
            </a:pPr>
            <a:r>
              <a:rPr lang="fr" sz="1400" i="1" dirty="0">
                <a:solidFill>
                  <a:schemeClr val="dk1"/>
                </a:solidFill>
              </a:rPr>
              <a:t>Solution = DataAugmentation pour étoffer le dataset</a:t>
            </a:r>
            <a:endParaRPr i="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a76ae97fc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13a76ae97fc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sz="1400" i="1" dirty="0">
                <a:solidFill>
                  <a:schemeClr val="dk1"/>
                </a:solidFill>
              </a:rPr>
              <a:t>Un CNN c’est un modèle dans lequel on fait rentrer des images et on ressort une prédiction.</a:t>
            </a:r>
            <a:endParaRPr sz="1400" i="1" dirty="0">
              <a:solidFill>
                <a:schemeClr val="dk1"/>
              </a:solidFill>
            </a:endParaRPr>
          </a:p>
          <a:p>
            <a:pPr marL="0" lvl="0" indent="0" algn="l" rtl="0">
              <a:lnSpc>
                <a:spcPct val="100000"/>
              </a:lnSpc>
              <a:spcBef>
                <a:spcPts val="0"/>
              </a:spcBef>
              <a:spcAft>
                <a:spcPts val="0"/>
              </a:spcAft>
              <a:buSzPts val="1100"/>
              <a:buNone/>
            </a:pPr>
            <a:r>
              <a:rPr lang="fr" sz="1400" i="1" dirty="0">
                <a:solidFill>
                  <a:schemeClr val="dk1"/>
                </a:solidFill>
              </a:rPr>
              <a:t>Dans ce CNN que l’on utilise ici, on va prédire deux classes : une avec une tumeur et l’autre sans tumeur</a:t>
            </a:r>
            <a:endParaRPr sz="1400" i="1" dirty="0">
              <a:solidFill>
                <a:schemeClr val="dk1"/>
              </a:solidFill>
            </a:endParaRPr>
          </a:p>
          <a:p>
            <a:pPr marL="0" lvl="0" indent="0" algn="l" rtl="0">
              <a:lnSpc>
                <a:spcPct val="100000"/>
              </a:lnSpc>
              <a:spcBef>
                <a:spcPts val="0"/>
              </a:spcBef>
              <a:spcAft>
                <a:spcPts val="0"/>
              </a:spcAft>
              <a:buSzPts val="1100"/>
              <a:buNone/>
            </a:pPr>
            <a:endParaRPr sz="1400" i="1" dirty="0">
              <a:solidFill>
                <a:schemeClr val="dk1"/>
              </a:solidFill>
            </a:endParaRPr>
          </a:p>
          <a:p>
            <a:pPr marL="0" lvl="0" indent="0" algn="l" rtl="0">
              <a:lnSpc>
                <a:spcPct val="100000"/>
              </a:lnSpc>
              <a:spcBef>
                <a:spcPts val="0"/>
              </a:spcBef>
              <a:spcAft>
                <a:spcPts val="0"/>
              </a:spcAft>
              <a:buSzPts val="1100"/>
              <a:buNone/>
            </a:pPr>
            <a:r>
              <a:rPr lang="fr" sz="1400" dirty="0">
                <a:solidFill>
                  <a:schemeClr val="dk1"/>
                </a:solidFill>
              </a:rPr>
              <a:t>A revalider si celui-ci trouver est ok pour Gwenael =&gt; Snap shoot convolutions avec un kernel qui circule </a:t>
            </a:r>
            <a:endParaRPr sz="1400" dirty="0">
              <a:solidFill>
                <a:schemeClr val="dk1"/>
              </a:solidFill>
            </a:endParaRPr>
          </a:p>
          <a:p>
            <a:pPr marL="0" lvl="0" indent="0" algn="l" rtl="0">
              <a:lnSpc>
                <a:spcPct val="100000"/>
              </a:lnSpc>
              <a:spcBef>
                <a:spcPts val="0"/>
              </a:spcBef>
              <a:spcAft>
                <a:spcPts val="0"/>
              </a:spcAft>
              <a:buSzPts val="1100"/>
              <a:buNone/>
            </a:pPr>
            <a:r>
              <a:rPr lang="fr" sz="1400" dirty="0">
                <a:solidFill>
                  <a:schemeClr val="dk1"/>
                </a:solidFill>
              </a:rPr>
              <a:t>On sort une prédiction et pas une image à corriger</a:t>
            </a:r>
            <a:endParaRPr sz="1400" dirty="0">
              <a:solidFill>
                <a:schemeClr val="dk1"/>
              </a:solidFill>
            </a:endParaRPr>
          </a:p>
        </p:txBody>
      </p:sp>
    </p:spTree>
    <p:extLst>
      <p:ext uri="{BB962C8B-B14F-4D97-AF65-F5344CB8AC3E}">
        <p14:creationId xmlns:p14="http://schemas.microsoft.com/office/powerpoint/2010/main" val="1089922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a76ae97fc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13a76ae97fc_0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 sz="1400" i="1">
                <a:solidFill>
                  <a:schemeClr val="dk1"/>
                </a:solidFill>
              </a:rPr>
              <a:t>I/ Pouvons nous identifier les images d’IRM avec tumeur ou sans tumeur pour le radiologue?</a:t>
            </a:r>
            <a:endParaRPr sz="1400" i="1">
              <a:solidFill>
                <a:schemeClr val="dk1"/>
              </a:solidFill>
            </a:endParaRPr>
          </a:p>
          <a:p>
            <a:pPr marL="0" lvl="0" indent="0" algn="l" rtl="0">
              <a:spcBef>
                <a:spcPts val="0"/>
              </a:spcBef>
              <a:spcAft>
                <a:spcPts val="0"/>
              </a:spcAft>
              <a:buSzPts val="1100"/>
              <a:buNone/>
            </a:pPr>
            <a:r>
              <a:rPr lang="fr" sz="1400" i="1">
                <a:solidFill>
                  <a:schemeClr val="dk1"/>
                </a:solidFill>
              </a:rPr>
              <a:t>Ce que l’on veut : Avoir le moins d’image de tumeurs classifiée dans la catégorie non tumeur</a:t>
            </a:r>
            <a:endParaRPr i="1"/>
          </a:p>
          <a:p>
            <a:pPr marL="0" lvl="0" indent="0" algn="l" rtl="0">
              <a:lnSpc>
                <a:spcPct val="100000"/>
              </a:lnSpc>
              <a:spcBef>
                <a:spcPts val="0"/>
              </a:spcBef>
              <a:spcAft>
                <a:spcPts val="0"/>
              </a:spcAft>
              <a:buSzPts val="1100"/>
              <a:buNone/>
            </a:pPr>
            <a:r>
              <a:rPr lang="fr" i="1"/>
              <a:t>Nous sommes partis sur un modèle CNN que nous avons crée from scratch. Nous avons fait entrer dans notre modèle des images avec tumeurs et non tumeurs puis nous en avons ressorties deux classes. Une classe avec une catégorie de tumeur et une sans tumeur.</a:t>
            </a:r>
            <a:endParaRPr i="1"/>
          </a:p>
          <a:p>
            <a:pPr marL="0" lvl="0" indent="0" algn="l" rtl="0">
              <a:lnSpc>
                <a:spcPct val="100000"/>
              </a:lnSpc>
              <a:spcBef>
                <a:spcPts val="0"/>
              </a:spcBef>
              <a:spcAft>
                <a:spcPts val="0"/>
              </a:spcAft>
              <a:buSzPts val="1100"/>
              <a:buNone/>
            </a:pPr>
            <a:endParaRPr i="1"/>
          </a:p>
          <a:p>
            <a:pPr marL="0" lvl="0" indent="0" algn="l" rtl="0">
              <a:lnSpc>
                <a:spcPct val="100000"/>
              </a:lnSpc>
              <a:spcBef>
                <a:spcPts val="0"/>
              </a:spcBef>
              <a:spcAft>
                <a:spcPts val="0"/>
              </a:spcAft>
              <a:buSzPts val="1100"/>
              <a:buNone/>
            </a:pPr>
            <a:r>
              <a:rPr lang="fr" i="1"/>
              <a:t>Résultat des courses réussi:</a:t>
            </a:r>
            <a:endParaRPr i="1"/>
          </a:p>
          <a:p>
            <a:pPr marL="0" lvl="0" indent="0" algn="l" rtl="0">
              <a:lnSpc>
                <a:spcPct val="100000"/>
              </a:lnSpc>
              <a:spcBef>
                <a:spcPts val="0"/>
              </a:spcBef>
              <a:spcAft>
                <a:spcPts val="0"/>
              </a:spcAft>
              <a:buSzPts val="1100"/>
              <a:buNone/>
            </a:pPr>
            <a:r>
              <a:rPr lang="fr" i="1"/>
              <a:t>La confusion Matrix que l’on vous présente là. C’est une matrix qui vous permet de voir de classer nos prédictions entre elles. Ce que nous allons chercher à minimiser dans notre classification c’est le nombre d’images avec une tumeur qui est classée dans la catégorie non tumeur. En médecine, c’est ce que l’on veut à tout prix éviter.</a:t>
            </a:r>
            <a:endParaRPr i="1"/>
          </a:p>
          <a:p>
            <a:pPr marL="0" lvl="0" indent="0" algn="l" rtl="0">
              <a:lnSpc>
                <a:spcPct val="100000"/>
              </a:lnSpc>
              <a:spcBef>
                <a:spcPts val="0"/>
              </a:spcBef>
              <a:spcAft>
                <a:spcPts val="0"/>
              </a:spcAft>
              <a:buSzPts val="1100"/>
              <a:buNone/>
            </a:pPr>
            <a:endParaRPr i="1"/>
          </a:p>
          <a:p>
            <a:pPr marL="0" lvl="0" indent="0" algn="l" rtl="0">
              <a:lnSpc>
                <a:spcPct val="100000"/>
              </a:lnSpc>
              <a:spcBef>
                <a:spcPts val="0"/>
              </a:spcBef>
              <a:spcAft>
                <a:spcPts val="0"/>
              </a:spcAft>
              <a:buSzPts val="1100"/>
              <a:buNone/>
            </a:pPr>
            <a:r>
              <a:rPr lang="fr" i="1"/>
              <a:t>Sur 100 prédictions, 86 de nos prédictions sont justes.</a:t>
            </a:r>
            <a:endParaRPr i="1"/>
          </a:p>
          <a:p>
            <a:pPr marL="0" lvl="0" indent="0" algn="l" rtl="0">
              <a:lnSpc>
                <a:spcPct val="100000"/>
              </a:lnSpc>
              <a:spcBef>
                <a:spcPts val="0"/>
              </a:spcBef>
              <a:spcAft>
                <a:spcPts val="0"/>
              </a:spcAft>
              <a:buSzPts val="1100"/>
              <a:buNone/>
            </a:pPr>
            <a:r>
              <a:rPr lang="fr" i="1"/>
              <a:t>Si on regarde de plus près notre confusion matrix, voit que l’on a 8,11% de faux positifs (Excellent score)</a:t>
            </a:r>
            <a:endParaRPr i="1"/>
          </a:p>
          <a:p>
            <a:pPr marL="0" lvl="0" indent="0" algn="l" rtl="0">
              <a:lnSpc>
                <a:spcPct val="100000"/>
              </a:lnSpc>
              <a:spcBef>
                <a:spcPts val="0"/>
              </a:spcBef>
              <a:spcAft>
                <a:spcPts val="0"/>
              </a:spcAft>
              <a:buSzPts val="1100"/>
              <a:buNone/>
            </a:pPr>
            <a:r>
              <a:rPr lang="fr" i="1"/>
              <a:t>En prenant un échantillon de 100 images que l’on détecte que l’on a détecté comme saine, seuls 8 images avait des tumeurs en réalité.</a:t>
            </a:r>
            <a:endParaRPr i="1"/>
          </a:p>
          <a:p>
            <a:pPr marL="0" lvl="0" indent="0" algn="l" rtl="0">
              <a:lnSpc>
                <a:spcPct val="100000"/>
              </a:lnSpc>
              <a:spcBef>
                <a:spcPts val="0"/>
              </a:spcBef>
              <a:spcAft>
                <a:spcPts val="0"/>
              </a:spcAft>
              <a:buSzPts val="1100"/>
              <a:buNone/>
            </a:pPr>
            <a:r>
              <a:rPr lang="fr" i="1">
                <a:solidFill>
                  <a:schemeClr val="dk1"/>
                </a:solidFill>
              </a:rPr>
              <a:t>La mission est accomplie.</a:t>
            </a:r>
            <a:endParaRPr i="1">
              <a:solidFill>
                <a:schemeClr val="dk1"/>
              </a:solidFill>
            </a:endParaRPr>
          </a:p>
          <a:p>
            <a:pPr marL="0" lvl="0" indent="0" algn="l" rtl="0">
              <a:lnSpc>
                <a:spcPct val="100000"/>
              </a:lnSpc>
              <a:spcBef>
                <a:spcPts val="0"/>
              </a:spcBef>
              <a:spcAft>
                <a:spcPts val="0"/>
              </a:spcAft>
              <a:buSzPts val="1100"/>
              <a:buNone/>
            </a:pPr>
            <a:r>
              <a:rPr lang="fr" i="1">
                <a:solidFill>
                  <a:schemeClr val="dk1"/>
                </a:solidFill>
              </a:rPr>
              <a:t>Nous pouvons fournir aux radiologues des images avec des tumeurs et des images sans tumeur avec un haut niveau de confiance.</a:t>
            </a:r>
            <a:endParaRPr i="1">
              <a:solidFill>
                <a:schemeClr val="dk1"/>
              </a:solidFill>
            </a:endParaRPr>
          </a:p>
          <a:p>
            <a:pPr marL="0" lvl="0" indent="0" algn="l" rtl="0">
              <a:lnSpc>
                <a:spcPct val="100000"/>
              </a:lnSpc>
              <a:spcBef>
                <a:spcPts val="0"/>
              </a:spcBef>
              <a:spcAft>
                <a:spcPts val="0"/>
              </a:spcAft>
              <a:buSzPts val="1100"/>
              <a:buNone/>
            </a:pPr>
            <a:endParaRPr i="1">
              <a:solidFill>
                <a:schemeClr val="dk1"/>
              </a:solidFill>
            </a:endParaRPr>
          </a:p>
          <a:p>
            <a:pPr marL="0" lvl="0" indent="0" algn="l" rtl="0">
              <a:lnSpc>
                <a:spcPct val="100000"/>
              </a:lnSpc>
              <a:spcBef>
                <a:spcPts val="0"/>
              </a:spcBef>
              <a:spcAft>
                <a:spcPts val="0"/>
              </a:spcAft>
              <a:buSzPts val="1100"/>
              <a:buNone/>
            </a:pPr>
            <a:r>
              <a:rPr lang="fr" i="1">
                <a:solidFill>
                  <a:schemeClr val="dk1"/>
                </a:solidFill>
              </a:rPr>
              <a:t>Nous avons voulu apporter plus. C’est bien de classifier mais pour apporter plus. Le must serait de pouvoir localiser la tumeur pour le radiologue.</a:t>
            </a:r>
            <a:endParaRPr i="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a76ae97fc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13a76ae97fc_0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fr" sz="1400" i="1">
                <a:solidFill>
                  <a:schemeClr val="dk1"/>
                </a:solidFill>
              </a:rPr>
              <a:t>I/ Pouvons nous identifier les images d’IRM avec tumeur ou sans tumeur pour le radiologue?</a:t>
            </a:r>
            <a:endParaRPr sz="1400" i="1">
              <a:solidFill>
                <a:schemeClr val="dk1"/>
              </a:solidFill>
            </a:endParaRPr>
          </a:p>
          <a:p>
            <a:pPr marL="0" lvl="0" indent="0" algn="l" rtl="0">
              <a:spcBef>
                <a:spcPts val="0"/>
              </a:spcBef>
              <a:spcAft>
                <a:spcPts val="0"/>
              </a:spcAft>
              <a:buSzPts val="1100"/>
              <a:buNone/>
            </a:pPr>
            <a:r>
              <a:rPr lang="fr" sz="1400" i="1">
                <a:solidFill>
                  <a:schemeClr val="dk1"/>
                </a:solidFill>
              </a:rPr>
              <a:t>Ce que l’on veut : Avoir le moins d’image de tumeurs classifiée dans la catégorie non tumeur</a:t>
            </a:r>
            <a:endParaRPr i="1"/>
          </a:p>
          <a:p>
            <a:pPr marL="0" lvl="0" indent="0" algn="l" rtl="0">
              <a:lnSpc>
                <a:spcPct val="100000"/>
              </a:lnSpc>
              <a:spcBef>
                <a:spcPts val="0"/>
              </a:spcBef>
              <a:spcAft>
                <a:spcPts val="0"/>
              </a:spcAft>
              <a:buSzPts val="1100"/>
              <a:buNone/>
            </a:pPr>
            <a:r>
              <a:rPr lang="fr" i="1"/>
              <a:t>Nous sommes partis sur un modèle CNN que nous avons crée from scratch. Nous avons fait entrer dans notre modèle des images avec tumeurs et non tumeurs puis nous en avons ressorties deux classes. Une classe avec une catégorie de tumeur et une sans tumeur.</a:t>
            </a:r>
            <a:endParaRPr i="1"/>
          </a:p>
          <a:p>
            <a:pPr marL="0" lvl="0" indent="0" algn="l" rtl="0">
              <a:lnSpc>
                <a:spcPct val="100000"/>
              </a:lnSpc>
              <a:spcBef>
                <a:spcPts val="0"/>
              </a:spcBef>
              <a:spcAft>
                <a:spcPts val="0"/>
              </a:spcAft>
              <a:buSzPts val="1100"/>
              <a:buNone/>
            </a:pPr>
            <a:endParaRPr i="1"/>
          </a:p>
          <a:p>
            <a:pPr marL="0" lvl="0" indent="0" algn="l" rtl="0">
              <a:lnSpc>
                <a:spcPct val="100000"/>
              </a:lnSpc>
              <a:spcBef>
                <a:spcPts val="0"/>
              </a:spcBef>
              <a:spcAft>
                <a:spcPts val="0"/>
              </a:spcAft>
              <a:buSzPts val="1100"/>
              <a:buNone/>
            </a:pPr>
            <a:r>
              <a:rPr lang="fr" i="1"/>
              <a:t>Résultat des courses réussi:</a:t>
            </a:r>
            <a:endParaRPr i="1"/>
          </a:p>
          <a:p>
            <a:pPr marL="0" lvl="0" indent="0" algn="l" rtl="0">
              <a:lnSpc>
                <a:spcPct val="100000"/>
              </a:lnSpc>
              <a:spcBef>
                <a:spcPts val="0"/>
              </a:spcBef>
              <a:spcAft>
                <a:spcPts val="0"/>
              </a:spcAft>
              <a:buSzPts val="1100"/>
              <a:buNone/>
            </a:pPr>
            <a:r>
              <a:rPr lang="fr" i="1"/>
              <a:t>La confusion Matrix que l’on vous présente là. C’est une matrix qui vous permet de voir de classer nos prédictions entre elles. Ce que nous allons chercher à minimiser dans notre classification c’est le nombre d’images avec une tumeur qui est classée dans la catégorie non tumeur. En médecine, c’est ce que l’on veut à tout prix éviter.</a:t>
            </a:r>
            <a:endParaRPr i="1"/>
          </a:p>
          <a:p>
            <a:pPr marL="0" lvl="0" indent="0" algn="l" rtl="0">
              <a:lnSpc>
                <a:spcPct val="100000"/>
              </a:lnSpc>
              <a:spcBef>
                <a:spcPts val="0"/>
              </a:spcBef>
              <a:spcAft>
                <a:spcPts val="0"/>
              </a:spcAft>
              <a:buSzPts val="1100"/>
              <a:buNone/>
            </a:pPr>
            <a:endParaRPr i="1"/>
          </a:p>
          <a:p>
            <a:pPr marL="0" lvl="0" indent="0" algn="l" rtl="0">
              <a:lnSpc>
                <a:spcPct val="100000"/>
              </a:lnSpc>
              <a:spcBef>
                <a:spcPts val="0"/>
              </a:spcBef>
              <a:spcAft>
                <a:spcPts val="0"/>
              </a:spcAft>
              <a:buSzPts val="1100"/>
              <a:buNone/>
            </a:pPr>
            <a:r>
              <a:rPr lang="fr" i="1"/>
              <a:t>Sur 100 prédictions, 86 de nos prédictions sont justes.</a:t>
            </a:r>
            <a:endParaRPr i="1"/>
          </a:p>
          <a:p>
            <a:pPr marL="0" lvl="0" indent="0" algn="l" rtl="0">
              <a:lnSpc>
                <a:spcPct val="100000"/>
              </a:lnSpc>
              <a:spcBef>
                <a:spcPts val="0"/>
              </a:spcBef>
              <a:spcAft>
                <a:spcPts val="0"/>
              </a:spcAft>
              <a:buSzPts val="1100"/>
              <a:buNone/>
            </a:pPr>
            <a:r>
              <a:rPr lang="fr" i="1"/>
              <a:t>Si on regarde de plus près notre confusion matrix, voit que l’on a 8,11% de faux positifs (Excellent score)</a:t>
            </a:r>
            <a:endParaRPr i="1"/>
          </a:p>
          <a:p>
            <a:pPr marL="0" lvl="0" indent="0" algn="l" rtl="0">
              <a:lnSpc>
                <a:spcPct val="100000"/>
              </a:lnSpc>
              <a:spcBef>
                <a:spcPts val="0"/>
              </a:spcBef>
              <a:spcAft>
                <a:spcPts val="0"/>
              </a:spcAft>
              <a:buSzPts val="1100"/>
              <a:buNone/>
            </a:pPr>
            <a:r>
              <a:rPr lang="fr" i="1"/>
              <a:t>En prenant un échantillon de 100 images que l’on détecte que l’on a détecté comme saine, seuls 8 images avait des tumeurs en réalité.</a:t>
            </a:r>
            <a:endParaRPr i="1"/>
          </a:p>
          <a:p>
            <a:pPr marL="0" lvl="0" indent="0" algn="l" rtl="0">
              <a:lnSpc>
                <a:spcPct val="100000"/>
              </a:lnSpc>
              <a:spcBef>
                <a:spcPts val="0"/>
              </a:spcBef>
              <a:spcAft>
                <a:spcPts val="0"/>
              </a:spcAft>
              <a:buSzPts val="1100"/>
              <a:buNone/>
            </a:pPr>
            <a:r>
              <a:rPr lang="fr" i="1">
                <a:solidFill>
                  <a:schemeClr val="dk1"/>
                </a:solidFill>
              </a:rPr>
              <a:t>La mission est accomplie.</a:t>
            </a:r>
            <a:endParaRPr i="1">
              <a:solidFill>
                <a:schemeClr val="dk1"/>
              </a:solidFill>
            </a:endParaRPr>
          </a:p>
          <a:p>
            <a:pPr marL="0" lvl="0" indent="0" algn="l" rtl="0">
              <a:lnSpc>
                <a:spcPct val="100000"/>
              </a:lnSpc>
              <a:spcBef>
                <a:spcPts val="0"/>
              </a:spcBef>
              <a:spcAft>
                <a:spcPts val="0"/>
              </a:spcAft>
              <a:buSzPts val="1100"/>
              <a:buNone/>
            </a:pPr>
            <a:r>
              <a:rPr lang="fr" i="1">
                <a:solidFill>
                  <a:schemeClr val="dk1"/>
                </a:solidFill>
              </a:rPr>
              <a:t>Nous pouvons fournir aux radiologues des images avec des tumeurs et des images sans tumeur avec un haut niveau de confiance.</a:t>
            </a:r>
            <a:endParaRPr i="1">
              <a:solidFill>
                <a:schemeClr val="dk1"/>
              </a:solidFill>
            </a:endParaRPr>
          </a:p>
          <a:p>
            <a:pPr marL="0" lvl="0" indent="0" algn="l" rtl="0">
              <a:lnSpc>
                <a:spcPct val="100000"/>
              </a:lnSpc>
              <a:spcBef>
                <a:spcPts val="0"/>
              </a:spcBef>
              <a:spcAft>
                <a:spcPts val="0"/>
              </a:spcAft>
              <a:buSzPts val="1100"/>
              <a:buNone/>
            </a:pPr>
            <a:endParaRPr i="1">
              <a:solidFill>
                <a:schemeClr val="dk1"/>
              </a:solidFill>
            </a:endParaRPr>
          </a:p>
          <a:p>
            <a:pPr marL="0" lvl="0" indent="0" algn="l" rtl="0">
              <a:lnSpc>
                <a:spcPct val="100000"/>
              </a:lnSpc>
              <a:spcBef>
                <a:spcPts val="0"/>
              </a:spcBef>
              <a:spcAft>
                <a:spcPts val="0"/>
              </a:spcAft>
              <a:buSzPts val="1100"/>
              <a:buNone/>
            </a:pPr>
            <a:r>
              <a:rPr lang="fr" i="1">
                <a:solidFill>
                  <a:schemeClr val="dk1"/>
                </a:solidFill>
              </a:rPr>
              <a:t>Nous avons voulu apporter plus. C’est bien de classifier mais pour apporter plus. Le must serait de pouvoir localiser la tumeur pour le radiologue.</a:t>
            </a:r>
            <a:endParaRPr i="1">
              <a:solidFill>
                <a:schemeClr val="dk1"/>
              </a:solidFill>
            </a:endParaRPr>
          </a:p>
        </p:txBody>
      </p:sp>
    </p:spTree>
    <p:extLst>
      <p:ext uri="{BB962C8B-B14F-4D97-AF65-F5344CB8AC3E}">
        <p14:creationId xmlns:p14="http://schemas.microsoft.com/office/powerpoint/2010/main" val="327195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3a76ae97fc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13a76ae97fc_0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i="1" dirty="0"/>
              <a:t>A la question de la localisation de la tumeur, nous avons choisi de partir sur un modèle de segmentation.</a:t>
            </a:r>
            <a:endParaRPr i="1" dirty="0"/>
          </a:p>
          <a:p>
            <a:pPr marL="0" lvl="0" indent="0" algn="l" rtl="0">
              <a:lnSpc>
                <a:spcPct val="100000"/>
              </a:lnSpc>
              <a:spcBef>
                <a:spcPts val="0"/>
              </a:spcBef>
              <a:spcAft>
                <a:spcPts val="0"/>
              </a:spcAft>
              <a:buSzPts val="1100"/>
              <a:buNone/>
            </a:pPr>
            <a:r>
              <a:rPr lang="fr" i="1" dirty="0"/>
              <a:t>Nous avons choisi le Unet qui est un modèle qui a été fait pour l’image médicale. C’est un modèle qui peut travailler avec peu de data.</a:t>
            </a:r>
            <a:endParaRPr i="1" dirty="0"/>
          </a:p>
          <a:p>
            <a:pPr marL="0" lvl="0" indent="0" algn="l" rtl="0">
              <a:lnSpc>
                <a:spcPct val="100000"/>
              </a:lnSpc>
              <a:spcBef>
                <a:spcPts val="0"/>
              </a:spcBef>
              <a:spcAft>
                <a:spcPts val="0"/>
              </a:spcAft>
              <a:buSzPts val="1100"/>
              <a:buNone/>
            </a:pPr>
            <a:endParaRPr i="1" dirty="0"/>
          </a:p>
          <a:p>
            <a:pPr marL="0" lvl="0" indent="0" algn="l" rtl="0">
              <a:lnSpc>
                <a:spcPct val="100000"/>
              </a:lnSpc>
              <a:spcBef>
                <a:spcPts val="0"/>
              </a:spcBef>
              <a:spcAft>
                <a:spcPts val="0"/>
              </a:spcAft>
              <a:buSzPts val="1100"/>
              <a:buNone/>
            </a:pPr>
            <a:r>
              <a:rPr lang="fr" i="1" dirty="0"/>
              <a:t>Dans le modèle en mode de Unet, on peut distinguer 2 phases. Le WHAT et le WHERE.</a:t>
            </a:r>
            <a:endParaRPr i="1" dirty="0"/>
          </a:p>
          <a:p>
            <a:pPr marL="0" lvl="0" indent="0" algn="l" rtl="0">
              <a:lnSpc>
                <a:spcPct val="100000"/>
              </a:lnSpc>
              <a:spcBef>
                <a:spcPts val="0"/>
              </a:spcBef>
              <a:spcAft>
                <a:spcPts val="0"/>
              </a:spcAft>
              <a:buSzPts val="1100"/>
              <a:buNone/>
            </a:pPr>
            <a:r>
              <a:rPr lang="fr" i="1" dirty="0"/>
              <a:t>Le WHAT : des images IRM (masques et non masques) sont injectées dans le modèle, dans la première partie du U, le modèle va apprendre à reconnaître l’image en utilisant les convolutions d’image telle un CNN. En bas du U, le modèle aura une parfaite connaissance des images d’IRM. </a:t>
            </a:r>
            <a:endParaRPr i="1" dirty="0"/>
          </a:p>
          <a:p>
            <a:pPr marL="0" lvl="0" indent="0" algn="l" rtl="0">
              <a:lnSpc>
                <a:spcPct val="100000"/>
              </a:lnSpc>
              <a:spcBef>
                <a:spcPts val="0"/>
              </a:spcBef>
              <a:spcAft>
                <a:spcPts val="0"/>
              </a:spcAft>
              <a:buSzPts val="1100"/>
              <a:buNone/>
            </a:pPr>
            <a:r>
              <a:rPr lang="fr" i="1" dirty="0"/>
              <a:t>Le WHERE : le modèle va constituer le masque qui va lui permettre de localiser exactement image par image où se situe la tumeur . Dans cette étape de locatisation, Le WHAT va venir nourrir le WHERE à l’aide de ce que l’on appelle des skip connections. Skip Connections veut dire que toute l’information emmagasiner par le modèle lorsqu’il apprend à reconnaître l’image va lui être donnée étape par étape pour aider à constituer le masque. </a:t>
            </a:r>
            <a:endParaRPr i="1" dirty="0"/>
          </a:p>
          <a:p>
            <a:pPr marL="0" lvl="0" indent="0" algn="l" rtl="0">
              <a:lnSpc>
                <a:spcPct val="100000"/>
              </a:lnSpc>
              <a:spcBef>
                <a:spcPts val="0"/>
              </a:spcBef>
              <a:spcAft>
                <a:spcPts val="0"/>
              </a:spcAft>
              <a:buSzPts val="1100"/>
              <a:buNone/>
            </a:pPr>
            <a:r>
              <a:rPr lang="fr" i="1" dirty="0"/>
              <a:t>C’est ça la force du UNET.</a:t>
            </a:r>
            <a:endParaRPr i="1" dirty="0"/>
          </a:p>
          <a:p>
            <a:pPr marL="0" lvl="0" indent="0" algn="l" rtl="0">
              <a:lnSpc>
                <a:spcPct val="100000"/>
              </a:lnSpc>
              <a:spcBef>
                <a:spcPts val="0"/>
              </a:spcBef>
              <a:spcAft>
                <a:spcPts val="0"/>
              </a:spcAft>
              <a:buSzPts val="1100"/>
              <a:buNone/>
            </a:pPr>
            <a:r>
              <a:rPr lang="fr" i="1" dirty="0"/>
              <a:t>On peut faire l’amalgame suivant le WHAT c’est ce que l’on appelle Encoder. Le WHERE c’est ce que l’on appelle le décodeur. L’encoder va venir ici compressé la data et le décodeur avec cette information compréssée va restituer l’image.</a:t>
            </a:r>
            <a:endParaRPr i="1"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fr" dirty="0"/>
              <a:t>A faire Remarque de Gwenael : Rajouter Image IRM et Masque, une fois la prédiction faite</a:t>
            </a:r>
            <a:endParaRPr dirty="0"/>
          </a:p>
          <a:p>
            <a:pPr marL="0" lvl="0" indent="0" algn="l" rtl="0">
              <a:lnSpc>
                <a:spcPct val="100000"/>
              </a:lnSpc>
              <a:spcBef>
                <a:spcPts val="0"/>
              </a:spcBef>
              <a:spcAft>
                <a:spcPts val="0"/>
              </a:spcAft>
              <a:buSzPts val="1100"/>
              <a:buNone/>
            </a:pPr>
            <a:r>
              <a:rPr lang="fr" dirty="0"/>
              <a:t>Rajouter Encoders (compresser la data)et Décoders(la restituer)</a:t>
            </a:r>
            <a:endParaRPr dirty="0"/>
          </a:p>
          <a:p>
            <a:pPr marL="0" lvl="0" indent="0" algn="l" rtl="0">
              <a:lnSpc>
                <a:spcPct val="100000"/>
              </a:lnSpc>
              <a:spcBef>
                <a:spcPts val="0"/>
              </a:spcBef>
              <a:spcAft>
                <a:spcPts val="0"/>
              </a:spcAft>
              <a:buSzPts val="1100"/>
              <a:buNone/>
            </a:pPr>
            <a:r>
              <a:rPr lang="fr" dirty="0"/>
              <a:t>Redire que c’est basé sur des convolutions</a:t>
            </a:r>
            <a:endParaRPr dirty="0"/>
          </a:p>
          <a:p>
            <a:pPr marL="0" lvl="0" indent="0" algn="l" rtl="0">
              <a:lnSpc>
                <a:spcPct val="100000"/>
              </a:lnSpc>
              <a:spcBef>
                <a:spcPts val="0"/>
              </a:spcBef>
              <a:spcAft>
                <a:spcPts val="0"/>
              </a:spcAft>
              <a:buSzPts val="1100"/>
              <a:buNone/>
            </a:pPr>
            <a:r>
              <a:rPr lang="fr" dirty="0"/>
              <a:t>Rapport convolutions</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a76ae97fc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13a76ae97fc_0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dirty="0"/>
              <a:t>Quelle serait la metrics ou les indicateurs qui nous permettrait de nous assurer que la localisation des masques est bien la bonne ?</a:t>
            </a:r>
            <a:endParaRPr dirty="0"/>
          </a:p>
          <a:p>
            <a:pPr marL="0" lvl="0" indent="0" algn="l" rtl="0">
              <a:lnSpc>
                <a:spcPct val="100000"/>
              </a:lnSpc>
              <a:spcBef>
                <a:spcPts val="0"/>
              </a:spcBef>
              <a:spcAft>
                <a:spcPts val="0"/>
              </a:spcAft>
              <a:buSzPts val="1100"/>
              <a:buNone/>
            </a:pPr>
            <a:r>
              <a:rPr lang="fr" dirty="0"/>
              <a:t>Pour calculer la dice métrics on supperpose en face le masques de notre dataset réel et le masque que l’on a prédit.</a:t>
            </a:r>
            <a:endParaRPr dirty="0"/>
          </a:p>
          <a:p>
            <a:pPr marL="0" lvl="0" indent="0" algn="l" rtl="0">
              <a:lnSpc>
                <a:spcPct val="100000"/>
              </a:lnSpc>
              <a:spcBef>
                <a:spcPts val="0"/>
              </a:spcBef>
              <a:spcAft>
                <a:spcPts val="0"/>
              </a:spcAft>
              <a:buSzPts val="1100"/>
              <a:buNone/>
            </a:pPr>
            <a:r>
              <a:rPr lang="fr" dirty="0"/>
              <a:t> ((Pixels présent dans la zone d’intersection commune entre les deux masques) *2) / Nombre de Pixels total des deux zones de masques sur l’image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fr" dirty="0"/>
              <a:t>Le score du Dice est entre 1 et 0, le but est d’avoir un score proche de 1. Cela voudrait dire qu’il y a un match parfait entre le masque prédit et le masque du dataset.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fr" dirty="0"/>
              <a:t>A rajouter :</a:t>
            </a:r>
            <a:endParaRPr dirty="0"/>
          </a:p>
          <a:p>
            <a:pPr marL="0" lvl="0" indent="0" algn="l" rtl="0">
              <a:lnSpc>
                <a:spcPct val="100000"/>
              </a:lnSpc>
              <a:spcBef>
                <a:spcPts val="0"/>
              </a:spcBef>
              <a:spcAft>
                <a:spcPts val="0"/>
              </a:spcAft>
              <a:buSzPts val="1100"/>
              <a:buNone/>
            </a:pPr>
            <a:r>
              <a:rPr lang="fr" dirty="0"/>
              <a:t>Une image qui se recoupe pas la dice est pourrit avec un 0,1</a:t>
            </a:r>
            <a:endParaRPr dirty="0"/>
          </a:p>
          <a:p>
            <a:pPr marL="0" lvl="0" indent="0" algn="l" rtl="0">
              <a:lnSpc>
                <a:spcPct val="100000"/>
              </a:lnSpc>
              <a:spcBef>
                <a:spcPts val="0"/>
              </a:spcBef>
              <a:spcAft>
                <a:spcPts val="0"/>
              </a:spcAft>
              <a:buSzPts val="1100"/>
              <a:buNone/>
            </a:pPr>
            <a:r>
              <a:rPr lang="fr" dirty="0"/>
              <a:t>Une image qui se recoupe pas beaucoup avec une dice = 0.9</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fr" dirty="0"/>
              <a:t>Pour que le modèle soit effectif avec une bonne dice, il faut que la zone d’intersection entre le masque Prédit et le masque réel soit quasi égale. Cela voudra dire que le modèle arrive a bien reconnaître la tumeurs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4.gif"/><Relationship Id="rId5" Type="http://schemas.openxmlformats.org/officeDocument/2006/relationships/image" Target="../media/image39.gi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1.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25"/>
          <p:cNvSpPr txBox="1"/>
          <p:nvPr/>
        </p:nvSpPr>
        <p:spPr>
          <a:xfrm>
            <a:off x="6428740" y="4377472"/>
            <a:ext cx="2607954" cy="64633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fr" sz="1200" b="0" i="0" u="none" strike="noStrike" cap="none">
                <a:solidFill>
                  <a:srgbClr val="301656"/>
                </a:solidFill>
                <a:latin typeface="Verdana"/>
                <a:ea typeface="Verdana"/>
                <a:cs typeface="Verdana"/>
                <a:sym typeface="Verdana"/>
              </a:rPr>
              <a:t>Pawel </a:t>
            </a:r>
            <a:r>
              <a:rPr lang="fr" sz="1200" b="1" i="0" u="none" strike="noStrike" cap="none">
                <a:solidFill>
                  <a:srgbClr val="301656"/>
                </a:solidFill>
                <a:latin typeface="Verdana"/>
                <a:ea typeface="Verdana"/>
                <a:cs typeface="Verdana"/>
                <a:sym typeface="Verdana"/>
              </a:rPr>
              <a:t>BEDYNSKI</a:t>
            </a:r>
            <a:br>
              <a:rPr lang="fr" sz="1200" b="1" i="0" u="none" strike="noStrike" cap="none">
                <a:solidFill>
                  <a:srgbClr val="301656"/>
                </a:solidFill>
                <a:latin typeface="Verdana"/>
                <a:ea typeface="Verdana"/>
                <a:cs typeface="Verdana"/>
                <a:sym typeface="Verdana"/>
              </a:rPr>
            </a:br>
            <a:r>
              <a:rPr lang="fr" sz="1200" b="0" i="0" u="none" strike="noStrike" cap="none">
                <a:solidFill>
                  <a:srgbClr val="301656"/>
                </a:solidFill>
                <a:latin typeface="Verdana"/>
                <a:ea typeface="Verdana"/>
                <a:cs typeface="Verdana"/>
                <a:sym typeface="Verdana"/>
              </a:rPr>
              <a:t>Thomas </a:t>
            </a:r>
            <a:r>
              <a:rPr lang="fr" sz="1200" b="1" i="0" u="none" strike="noStrike" cap="none">
                <a:solidFill>
                  <a:srgbClr val="301656"/>
                </a:solidFill>
                <a:latin typeface="Verdana"/>
                <a:ea typeface="Verdana"/>
                <a:cs typeface="Verdana"/>
                <a:sym typeface="Verdana"/>
              </a:rPr>
              <a:t>MOUSQUES</a:t>
            </a:r>
            <a:endParaRPr/>
          </a:p>
          <a:p>
            <a:pPr marL="0" marR="0" lvl="0" indent="0" algn="r" rtl="0">
              <a:lnSpc>
                <a:spcPct val="100000"/>
              </a:lnSpc>
              <a:spcBef>
                <a:spcPts val="0"/>
              </a:spcBef>
              <a:spcAft>
                <a:spcPts val="0"/>
              </a:spcAft>
              <a:buNone/>
            </a:pPr>
            <a:r>
              <a:rPr lang="fr" sz="1200" b="0" i="0" u="none" strike="noStrike" cap="none">
                <a:solidFill>
                  <a:srgbClr val="301656"/>
                </a:solidFill>
                <a:latin typeface="Verdana"/>
                <a:ea typeface="Verdana"/>
                <a:cs typeface="Verdana"/>
                <a:sym typeface="Verdana"/>
              </a:rPr>
              <a:t>Renée Michèle </a:t>
            </a:r>
            <a:r>
              <a:rPr lang="fr" sz="1200" b="1" i="0" u="none" strike="noStrike" cap="none">
                <a:solidFill>
                  <a:srgbClr val="301656"/>
                </a:solidFill>
                <a:latin typeface="Verdana"/>
                <a:ea typeface="Verdana"/>
                <a:cs typeface="Verdana"/>
                <a:sym typeface="Verdana"/>
              </a:rPr>
              <a:t>NIANGORAN</a:t>
            </a:r>
            <a:endParaRPr/>
          </a:p>
        </p:txBody>
      </p:sp>
      <p:sp>
        <p:nvSpPr>
          <p:cNvPr id="101" name="Google Shape;101;p25"/>
          <p:cNvSpPr txBox="1"/>
          <p:nvPr/>
        </p:nvSpPr>
        <p:spPr>
          <a:xfrm>
            <a:off x="7147560" y="4115862"/>
            <a:ext cx="2607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050" b="0" i="0" u="none" strike="noStrike" cap="none">
                <a:solidFill>
                  <a:srgbClr val="301656"/>
                </a:solidFill>
                <a:latin typeface="Verdana"/>
                <a:ea typeface="Verdana"/>
                <a:cs typeface="Verdana"/>
                <a:sym typeface="Verdana"/>
              </a:rPr>
              <a:t>BATCH 812 PT </a:t>
            </a:r>
            <a:r>
              <a:rPr lang="fr" sz="1050" b="1" i="0" u="none" strike="noStrike" cap="none">
                <a:solidFill>
                  <a:srgbClr val="301656"/>
                </a:solidFill>
                <a:latin typeface="Verdana"/>
                <a:ea typeface="Verdana"/>
                <a:cs typeface="Verdana"/>
                <a:sym typeface="Verdana"/>
              </a:rPr>
              <a:t>|</a:t>
            </a:r>
            <a:r>
              <a:rPr lang="fr" sz="1050" b="0" i="0" u="none" strike="noStrike" cap="none">
                <a:solidFill>
                  <a:srgbClr val="301656"/>
                </a:solidFill>
                <a:latin typeface="Verdana"/>
                <a:ea typeface="Verdana"/>
                <a:cs typeface="Verdana"/>
                <a:sym typeface="Verdana"/>
              </a:rPr>
              <a:t> 0</a:t>
            </a:r>
            <a:r>
              <a:rPr lang="fr" sz="1050">
                <a:solidFill>
                  <a:srgbClr val="301656"/>
                </a:solidFill>
                <a:latin typeface="Verdana"/>
                <a:ea typeface="Verdana"/>
                <a:cs typeface="Verdana"/>
                <a:sym typeface="Verdana"/>
              </a:rPr>
              <a:t>2</a:t>
            </a:r>
            <a:r>
              <a:rPr lang="fr" sz="1050" b="0" i="0" u="none" strike="noStrike" cap="none">
                <a:solidFill>
                  <a:srgbClr val="301656"/>
                </a:solidFill>
                <a:latin typeface="Verdana"/>
                <a:ea typeface="Verdana"/>
                <a:cs typeface="Verdana"/>
                <a:sym typeface="Verdana"/>
              </a:rPr>
              <a:t>.07.22</a:t>
            </a:r>
            <a:endParaRPr sz="1050" b="0" i="0" u="none" strike="noStrike" cap="none">
              <a:solidFill>
                <a:srgbClr val="000000"/>
              </a:solidFill>
              <a:latin typeface="Arial"/>
              <a:ea typeface="Arial"/>
              <a:cs typeface="Arial"/>
              <a:sym typeface="Arial"/>
            </a:endParaRPr>
          </a:p>
        </p:txBody>
      </p:sp>
      <p:pic>
        <p:nvPicPr>
          <p:cNvPr id="5" name="Google Shape;106;p26">
            <a:extLst>
              <a:ext uri="{FF2B5EF4-FFF2-40B4-BE49-F238E27FC236}">
                <a16:creationId xmlns:a16="http://schemas.microsoft.com/office/drawing/2014/main" id="{F2C026FE-D820-88EB-4EF4-314B5EDEB888}"/>
              </a:ext>
            </a:extLst>
          </p:cNvPr>
          <p:cNvPicPr preferRelativeResize="0"/>
          <p:nvPr/>
        </p:nvPicPr>
        <p:blipFill rotWithShape="1">
          <a:blip r:embed="rId3">
            <a:alphaModFix/>
          </a:blip>
          <a:srcRect t="4670" b="58497"/>
          <a:stretch/>
        </p:blipFill>
        <p:spPr>
          <a:xfrm>
            <a:off x="247352" y="1436529"/>
            <a:ext cx="3996021" cy="2270441"/>
          </a:xfrm>
          <a:prstGeom prst="rect">
            <a:avLst/>
          </a:prstGeom>
          <a:noFill/>
          <a:ln>
            <a:noFill/>
          </a:ln>
          <a:effectLst>
            <a:reflection stA="52000" endA="300" endPos="35000" sy="-100000" algn="bl" rotWithShape="0"/>
          </a:effectLst>
        </p:spPr>
      </p:pic>
      <p:sp>
        <p:nvSpPr>
          <p:cNvPr id="6" name="Google Shape;107;p26">
            <a:extLst>
              <a:ext uri="{FF2B5EF4-FFF2-40B4-BE49-F238E27FC236}">
                <a16:creationId xmlns:a16="http://schemas.microsoft.com/office/drawing/2014/main" id="{37D3E6BF-85E3-3651-6180-32C2B3F313EB}"/>
              </a:ext>
            </a:extLst>
          </p:cNvPr>
          <p:cNvSpPr txBox="1"/>
          <p:nvPr/>
        </p:nvSpPr>
        <p:spPr>
          <a:xfrm>
            <a:off x="4452302" y="1694587"/>
            <a:ext cx="4429760"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3600" b="1" i="0" u="none" strike="noStrike" cap="none" dirty="0">
                <a:solidFill>
                  <a:srgbClr val="301656"/>
                </a:solidFill>
                <a:latin typeface="Verdana"/>
                <a:ea typeface="Verdana"/>
                <a:cs typeface="Verdana"/>
                <a:sym typeface="Verdana"/>
              </a:rPr>
              <a:t>BRAIN TUMOR </a:t>
            </a:r>
            <a:br>
              <a:rPr lang="fr" sz="3600" b="1" i="0" u="none" strike="noStrike" cap="none" dirty="0">
                <a:solidFill>
                  <a:srgbClr val="301656"/>
                </a:solidFill>
                <a:latin typeface="Verdana"/>
                <a:ea typeface="Verdana"/>
                <a:cs typeface="Verdana"/>
                <a:sym typeface="Verdana"/>
              </a:rPr>
            </a:br>
            <a:r>
              <a:rPr lang="fr" sz="3600" b="1" i="0" u="none" strike="noStrike" cap="none" dirty="0">
                <a:solidFill>
                  <a:srgbClr val="301656"/>
                </a:solidFill>
                <a:latin typeface="Verdana"/>
                <a:ea typeface="Verdana"/>
                <a:cs typeface="Verdana"/>
                <a:sym typeface="Verdana"/>
              </a:rPr>
              <a:t>DETECTION </a:t>
            </a:r>
            <a:br>
              <a:rPr lang="fr" sz="3600" b="1" i="0" u="none" strike="noStrike" cap="none" dirty="0">
                <a:solidFill>
                  <a:srgbClr val="301656"/>
                </a:solidFill>
                <a:latin typeface="Verdana"/>
                <a:ea typeface="Verdana"/>
                <a:cs typeface="Verdana"/>
                <a:sym typeface="Verdana"/>
              </a:rPr>
            </a:br>
            <a:r>
              <a:rPr lang="fr" sz="3600" b="1" i="0" u="none" strike="noStrike" cap="none" dirty="0">
                <a:solidFill>
                  <a:srgbClr val="301656"/>
                </a:solidFill>
                <a:latin typeface="Verdana"/>
                <a:ea typeface="Verdana"/>
                <a:cs typeface="Verdana"/>
                <a:sym typeface="Verdana"/>
              </a:rPr>
              <a:t>WITH</a:t>
            </a:r>
            <a:endParaRPr dirty="0"/>
          </a:p>
        </p:txBody>
      </p:sp>
      <p:sp>
        <p:nvSpPr>
          <p:cNvPr id="7" name="Google Shape;109;p26">
            <a:extLst>
              <a:ext uri="{FF2B5EF4-FFF2-40B4-BE49-F238E27FC236}">
                <a16:creationId xmlns:a16="http://schemas.microsoft.com/office/drawing/2014/main" id="{7F204AAB-0EE9-F865-1C71-ABB6DDCFEA57}"/>
              </a:ext>
            </a:extLst>
          </p:cNvPr>
          <p:cNvSpPr txBox="1"/>
          <p:nvPr/>
        </p:nvSpPr>
        <p:spPr>
          <a:xfrm>
            <a:off x="6057582" y="2802582"/>
            <a:ext cx="952818" cy="646331"/>
          </a:xfrm>
          <a:prstGeom prst="rect">
            <a:avLst/>
          </a:prstGeom>
          <a:solidFill>
            <a:srgbClr val="BCBCB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3600" b="1" i="0" u="none" strike="noStrike" cap="none" dirty="0">
                <a:solidFill>
                  <a:srgbClr val="301656"/>
                </a:solidFill>
                <a:latin typeface="Verdana"/>
                <a:ea typeface="Verdana"/>
                <a:cs typeface="Verdana"/>
                <a:sym typeface="Verdana"/>
              </a:rPr>
              <a:t>AI.</a:t>
            </a:r>
            <a:endParaRPr sz="1400" b="1" i="0" u="none" strike="noStrike" cap="none" dirty="0">
              <a:latin typeface="Arial"/>
              <a:ea typeface="Arial"/>
              <a:cs typeface="Arial"/>
              <a:sym typeface="Arial"/>
            </a:endParaRPr>
          </a:p>
        </p:txBody>
      </p:sp>
      <p:pic>
        <p:nvPicPr>
          <p:cNvPr id="8" name="Google Shape;99;p25">
            <a:extLst>
              <a:ext uri="{FF2B5EF4-FFF2-40B4-BE49-F238E27FC236}">
                <a16:creationId xmlns:a16="http://schemas.microsoft.com/office/drawing/2014/main" id="{8487B1BE-E6EB-B890-3738-8519FC9FED0E}"/>
              </a:ext>
            </a:extLst>
          </p:cNvPr>
          <p:cNvPicPr preferRelativeResize="0"/>
          <p:nvPr/>
        </p:nvPicPr>
        <p:blipFill rotWithShape="1">
          <a:blip r:embed="rId4">
            <a:alphaModFix/>
          </a:blip>
          <a:srcRect/>
          <a:stretch/>
        </p:blipFill>
        <p:spPr>
          <a:xfrm>
            <a:off x="3303148" y="2164110"/>
            <a:ext cx="2537704" cy="815280"/>
          </a:xfrm>
          <a:prstGeom prst="rect">
            <a:avLst/>
          </a:prstGeom>
          <a:noFill/>
          <a:ln>
            <a:noFill/>
          </a:ln>
        </p:spPr>
      </p:pic>
      <p:pic>
        <p:nvPicPr>
          <p:cNvPr id="4100" name="Picture 4">
            <a:extLst>
              <a:ext uri="{FF2B5EF4-FFF2-40B4-BE49-F238E27FC236}">
                <a16:creationId xmlns:a16="http://schemas.microsoft.com/office/drawing/2014/main" id="{75EA216A-0D41-433A-16C1-2EAB3B4B02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982" t="13842" r="9211" b="22043"/>
          <a:stretch/>
        </p:blipFill>
        <p:spPr bwMode="auto">
          <a:xfrm>
            <a:off x="76199" y="53341"/>
            <a:ext cx="1516381" cy="525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37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childTnLst>
                                </p:cTn>
                              </p:par>
                              <p:par>
                                <p:cTn id="17" presetID="10" presetClass="entr" presetSubtype="0" fill="hold" nodeType="withEffect">
                                  <p:stCondLst>
                                    <p:cond delay="250"/>
                                  </p:stCondLst>
                                  <p:childTnLst>
                                    <p:set>
                                      <p:cBhvr>
                                        <p:cTn id="18" dur="1" fill="hold">
                                          <p:stCondLst>
                                            <p:cond delay="0"/>
                                          </p:stCondLst>
                                        </p:cTn>
                                        <p:tgtEl>
                                          <p:spTgt spid="4100"/>
                                        </p:tgtEl>
                                        <p:attrNameLst>
                                          <p:attrName>style.visibility</p:attrName>
                                        </p:attrNameLst>
                                      </p:cBhvr>
                                      <p:to>
                                        <p:strVal val="visible"/>
                                      </p:to>
                                    </p:set>
                                    <p:animEffect transition="in" filter="fade">
                                      <p:cBhvr>
                                        <p:cTn id="19" dur="75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5" name="Rectangle 24">
            <a:extLst>
              <a:ext uri="{FF2B5EF4-FFF2-40B4-BE49-F238E27FC236}">
                <a16:creationId xmlns:a16="http://schemas.microsoft.com/office/drawing/2014/main" id="{51724F8E-154B-BC80-9C54-ADCA5B0FC2A9}"/>
              </a:ext>
            </a:extLst>
          </p:cNvPr>
          <p:cNvSpPr/>
          <p:nvPr/>
        </p:nvSpPr>
        <p:spPr>
          <a:xfrm>
            <a:off x="828676" y="1314357"/>
            <a:ext cx="7194550" cy="148312"/>
          </a:xfrm>
          <a:prstGeom prst="rect">
            <a:avLst/>
          </a:prstGeom>
          <a:solidFill>
            <a:srgbClr val="B99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1" name="Google Shape;221;p34"/>
          <p:cNvSpPr txBox="1"/>
          <p:nvPr/>
        </p:nvSpPr>
        <p:spPr>
          <a:xfrm>
            <a:off x="8600440" y="239565"/>
            <a:ext cx="39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dirty="0">
                <a:solidFill>
                  <a:srgbClr val="301656"/>
                </a:solidFill>
                <a:latin typeface="Verdana"/>
                <a:ea typeface="Verdana"/>
                <a:sym typeface="Verdana"/>
              </a:rPr>
              <a:t>9</a:t>
            </a:r>
            <a:endParaRPr sz="1200" b="0" i="0" u="none" strike="noStrike" cap="none" dirty="0">
              <a:solidFill>
                <a:srgbClr val="000000"/>
              </a:solidFill>
              <a:latin typeface="Arial"/>
              <a:ea typeface="Arial"/>
              <a:cs typeface="Arial"/>
              <a:sym typeface="Arial"/>
            </a:endParaRPr>
          </a:p>
        </p:txBody>
      </p:sp>
      <p:pic>
        <p:nvPicPr>
          <p:cNvPr id="222" name="Google Shape;222;p34"/>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223" name="Google Shape;223;p34"/>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14" name="Google Shape;202;p33">
            <a:extLst>
              <a:ext uri="{FF2B5EF4-FFF2-40B4-BE49-F238E27FC236}">
                <a16:creationId xmlns:a16="http://schemas.microsoft.com/office/drawing/2014/main" id="{65EB471E-D454-5A71-099F-177078A95AE9}"/>
              </a:ext>
            </a:extLst>
          </p:cNvPr>
          <p:cNvSpPr txBox="1"/>
          <p:nvPr/>
        </p:nvSpPr>
        <p:spPr>
          <a:xfrm>
            <a:off x="369692" y="248168"/>
            <a:ext cx="1176834" cy="400069"/>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800" b="1">
                <a:solidFill>
                  <a:schemeClr val="lt1"/>
                </a:solidFill>
                <a:latin typeface="Verdana"/>
                <a:ea typeface="Verdana"/>
                <a:cs typeface="Verdana"/>
              </a:defRPr>
            </a:lvl1pPr>
          </a:lstStyle>
          <a:p>
            <a:r>
              <a:rPr lang="fr" sz="2000" b="0" dirty="0">
                <a:sym typeface="Verdana"/>
              </a:rPr>
              <a:t>METRIC</a:t>
            </a:r>
            <a:endParaRPr sz="2000" b="0" dirty="0"/>
          </a:p>
        </p:txBody>
      </p:sp>
      <p:sp>
        <p:nvSpPr>
          <p:cNvPr id="16" name="Google Shape;184;p31">
            <a:extLst>
              <a:ext uri="{FF2B5EF4-FFF2-40B4-BE49-F238E27FC236}">
                <a16:creationId xmlns:a16="http://schemas.microsoft.com/office/drawing/2014/main" id="{D8180172-1FA8-C3E2-542E-1A5AD96D2502}"/>
              </a:ext>
            </a:extLst>
          </p:cNvPr>
          <p:cNvSpPr txBox="1"/>
          <p:nvPr/>
        </p:nvSpPr>
        <p:spPr>
          <a:xfrm>
            <a:off x="506263" y="1005697"/>
            <a:ext cx="78648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chemeClr val="dk1"/>
                </a:solidFill>
                <a:latin typeface="Verdana" panose="020B0604030504040204" pitchFamily="34" charset="0"/>
                <a:ea typeface="Verdana" panose="020B0604030504040204" pitchFamily="34" charset="0"/>
              </a:rPr>
              <a:t>How to measure the </a:t>
            </a:r>
            <a:r>
              <a:rPr lang="en-US" sz="2000" b="1" dirty="0">
                <a:solidFill>
                  <a:schemeClr val="dk1"/>
                </a:solidFill>
                <a:latin typeface="Verdana" panose="020B0604030504040204" pitchFamily="34" charset="0"/>
                <a:ea typeface="Verdana" panose="020B0604030504040204" pitchFamily="34" charset="0"/>
              </a:rPr>
              <a:t>performance</a:t>
            </a:r>
            <a:r>
              <a:rPr lang="en-US" sz="2000" dirty="0">
                <a:solidFill>
                  <a:schemeClr val="dk1"/>
                </a:solidFill>
                <a:latin typeface="Verdana" panose="020B0604030504040204" pitchFamily="34" charset="0"/>
                <a:ea typeface="Verdana" panose="020B0604030504040204" pitchFamily="34" charset="0"/>
              </a:rPr>
              <a:t> of our </a:t>
            </a:r>
            <a:r>
              <a:rPr lang="en-US" sz="2000" b="1" dirty="0">
                <a:solidFill>
                  <a:schemeClr val="dk1"/>
                </a:solidFill>
                <a:latin typeface="Verdana" panose="020B0604030504040204" pitchFamily="34" charset="0"/>
                <a:ea typeface="Verdana" panose="020B0604030504040204" pitchFamily="34" charset="0"/>
              </a:rPr>
              <a:t>prediction</a:t>
            </a:r>
            <a:r>
              <a:rPr lang="en-US" sz="2000" dirty="0">
                <a:solidFill>
                  <a:schemeClr val="dk1"/>
                </a:solidFill>
                <a:latin typeface="Verdana" panose="020B0604030504040204" pitchFamily="34" charset="0"/>
                <a:ea typeface="Verdana" panose="020B0604030504040204" pitchFamily="34" charset="0"/>
              </a:rPr>
              <a:t> ? </a:t>
            </a:r>
          </a:p>
        </p:txBody>
      </p:sp>
      <p:pic>
        <p:nvPicPr>
          <p:cNvPr id="3" name="Image 2">
            <a:extLst>
              <a:ext uri="{FF2B5EF4-FFF2-40B4-BE49-F238E27FC236}">
                <a16:creationId xmlns:a16="http://schemas.microsoft.com/office/drawing/2014/main" id="{80A09D78-E94F-65AD-A983-03F57099EFEA}"/>
              </a:ext>
            </a:extLst>
          </p:cNvPr>
          <p:cNvPicPr>
            <a:picLocks noChangeAspect="1"/>
          </p:cNvPicPr>
          <p:nvPr/>
        </p:nvPicPr>
        <p:blipFill>
          <a:blip r:embed="rId5"/>
          <a:stretch>
            <a:fillRect/>
          </a:stretch>
        </p:blipFill>
        <p:spPr>
          <a:xfrm>
            <a:off x="1300461" y="2947023"/>
            <a:ext cx="6276404" cy="2059317"/>
          </a:xfrm>
          <a:prstGeom prst="rect">
            <a:avLst/>
          </a:prstGeom>
        </p:spPr>
      </p:pic>
      <p:sp>
        <p:nvSpPr>
          <p:cNvPr id="21" name="ZoneTexte 20">
            <a:extLst>
              <a:ext uri="{FF2B5EF4-FFF2-40B4-BE49-F238E27FC236}">
                <a16:creationId xmlns:a16="http://schemas.microsoft.com/office/drawing/2014/main" id="{E7DBF3A7-366C-CCA7-C05E-D164D0C7BC2E}"/>
              </a:ext>
            </a:extLst>
          </p:cNvPr>
          <p:cNvSpPr txBox="1"/>
          <p:nvPr/>
        </p:nvSpPr>
        <p:spPr>
          <a:xfrm>
            <a:off x="3533140" y="2089240"/>
            <a:ext cx="2077720" cy="400110"/>
          </a:xfrm>
          <a:prstGeom prst="rect">
            <a:avLst/>
          </a:prstGeom>
          <a:noFill/>
        </p:spPr>
        <p:txBody>
          <a:bodyPr wrap="square">
            <a:spAutoFit/>
          </a:bodyPr>
          <a:lstStyle/>
          <a:p>
            <a:pPr algn="ctr"/>
            <a:r>
              <a:rPr kumimoji="0" lang="en-US" sz="20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DICE </a:t>
            </a:r>
            <a:r>
              <a:rPr lang="en-US" sz="2000" b="1" dirty="0">
                <a:latin typeface="Verdana" panose="020B0604030504040204" pitchFamily="34" charset="0"/>
                <a:ea typeface="Verdana" panose="020B0604030504040204" pitchFamily="34" charset="0"/>
              </a:rPr>
              <a:t>vs. </a:t>
            </a:r>
            <a:r>
              <a:rPr lang="en-US" sz="2000" b="1" dirty="0" err="1">
                <a:latin typeface="Verdana" panose="020B0604030504040204" pitchFamily="34" charset="0"/>
                <a:ea typeface="Verdana" panose="020B0604030504040204" pitchFamily="34" charset="0"/>
              </a:rPr>
              <a:t>IoU</a:t>
            </a:r>
            <a:endParaRPr lang="fr-FR" b="1" dirty="0"/>
          </a:p>
        </p:txBody>
      </p:sp>
    </p:spTree>
    <p:extLst>
      <p:ext uri="{BB962C8B-B14F-4D97-AF65-F5344CB8AC3E}">
        <p14:creationId xmlns:p14="http://schemas.microsoft.com/office/powerpoint/2010/main" val="1529883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p:nvPr/>
        </p:nvSpPr>
        <p:spPr>
          <a:xfrm>
            <a:off x="369700" y="248175"/>
            <a:ext cx="1520060" cy="400069"/>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800" b="1">
                <a:solidFill>
                  <a:schemeClr val="lt1"/>
                </a:solidFill>
                <a:latin typeface="Verdana"/>
                <a:ea typeface="Verdana"/>
                <a:cs typeface="Verdana"/>
              </a:defRPr>
            </a:lvl1pPr>
          </a:lstStyle>
          <a:p>
            <a:r>
              <a:rPr lang="fr" sz="2000" b="0">
                <a:sym typeface="Verdana"/>
              </a:rPr>
              <a:t>BASELINE</a:t>
            </a:r>
            <a:endParaRPr sz="2000" b="0"/>
          </a:p>
        </p:txBody>
      </p:sp>
      <p:sp>
        <p:nvSpPr>
          <p:cNvPr id="195" name="Google Shape;195;p32"/>
          <p:cNvSpPr txBox="1"/>
          <p:nvPr/>
        </p:nvSpPr>
        <p:spPr>
          <a:xfrm>
            <a:off x="8600440" y="239565"/>
            <a:ext cx="3912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b="0" i="0" u="none" strike="noStrike" cap="none" dirty="0">
                <a:solidFill>
                  <a:srgbClr val="301656"/>
                </a:solidFill>
                <a:latin typeface="Verdana"/>
                <a:ea typeface="Verdana"/>
                <a:cs typeface="Arial"/>
                <a:sym typeface="Verdana"/>
              </a:rPr>
              <a:t>10</a:t>
            </a:r>
            <a:endParaRPr sz="1200" b="0" i="0" u="none" strike="noStrike" cap="none" dirty="0">
              <a:solidFill>
                <a:srgbClr val="000000"/>
              </a:solidFill>
              <a:latin typeface="Arial"/>
              <a:ea typeface="Arial"/>
              <a:cs typeface="Arial"/>
              <a:sym typeface="Arial"/>
            </a:endParaRPr>
          </a:p>
        </p:txBody>
      </p:sp>
      <p:pic>
        <p:nvPicPr>
          <p:cNvPr id="196" name="Google Shape;196;p32"/>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197" name="Google Shape;197;p32"/>
          <p:cNvPicPr preferRelativeResize="0"/>
          <p:nvPr/>
        </p:nvPicPr>
        <p:blipFill rotWithShape="1">
          <a:blip r:embed="rId4">
            <a:alphaModFix/>
          </a:blip>
          <a:srcRect/>
          <a:stretch/>
        </p:blipFill>
        <p:spPr>
          <a:xfrm>
            <a:off x="8307317" y="4869180"/>
            <a:ext cx="853870" cy="274320"/>
          </a:xfrm>
          <a:prstGeom prst="rect">
            <a:avLst/>
          </a:prstGeom>
          <a:noFill/>
          <a:ln>
            <a:noFill/>
          </a:ln>
        </p:spPr>
      </p:pic>
      <p:pic>
        <p:nvPicPr>
          <p:cNvPr id="2051" name="Picture 3">
            <a:extLst>
              <a:ext uri="{FF2B5EF4-FFF2-40B4-BE49-F238E27FC236}">
                <a16:creationId xmlns:a16="http://schemas.microsoft.com/office/drawing/2014/main" id="{4FB43749-E79D-2877-DF83-5BFCDED505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111" r="25158"/>
          <a:stretch/>
        </p:blipFill>
        <p:spPr bwMode="auto">
          <a:xfrm>
            <a:off x="333202" y="2168013"/>
            <a:ext cx="6287517" cy="198250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215696B4-5723-1712-A256-6836F5CB61E1}"/>
              </a:ext>
            </a:extLst>
          </p:cNvPr>
          <p:cNvSpPr txBox="1"/>
          <p:nvPr/>
        </p:nvSpPr>
        <p:spPr>
          <a:xfrm>
            <a:off x="3744368" y="1053840"/>
            <a:ext cx="1857782" cy="584775"/>
          </a:xfrm>
          <a:prstGeom prst="rect">
            <a:avLst/>
          </a:prstGeom>
          <a:noFill/>
        </p:spPr>
        <p:txBody>
          <a:bodyPr wrap="square">
            <a:spAutoFit/>
          </a:bodyPr>
          <a:lstStyle/>
          <a:p>
            <a:pPr algn="ctr"/>
            <a:r>
              <a:rPr lang="en-US" sz="1600" dirty="0">
                <a:latin typeface="Verdana" panose="020B0604030504040204" pitchFamily="34" charset="0"/>
                <a:ea typeface="Verdana" panose="020B0604030504040204" pitchFamily="34" charset="0"/>
              </a:rPr>
              <a:t>Noise </a:t>
            </a:r>
            <a:br>
              <a:rPr lang="en-US" sz="1600" dirty="0">
                <a:latin typeface="Verdana" panose="020B0604030504040204" pitchFamily="34" charset="0"/>
                <a:ea typeface="Verdana" panose="020B0604030504040204" pitchFamily="34" charset="0"/>
              </a:rPr>
            </a:br>
            <a:r>
              <a:rPr lang="en-US" sz="1600" dirty="0">
                <a:latin typeface="Verdana" panose="020B0604030504040204" pitchFamily="34" charset="0"/>
                <a:ea typeface="Verdana" panose="020B0604030504040204" pitchFamily="34" charset="0"/>
              </a:rPr>
              <a:t>reduction</a:t>
            </a:r>
          </a:p>
        </p:txBody>
      </p:sp>
      <p:sp>
        <p:nvSpPr>
          <p:cNvPr id="15" name="ZoneTexte 14">
            <a:extLst>
              <a:ext uri="{FF2B5EF4-FFF2-40B4-BE49-F238E27FC236}">
                <a16:creationId xmlns:a16="http://schemas.microsoft.com/office/drawing/2014/main" id="{C6A3D2D0-1DAC-7274-6803-4FF97A8AA065}"/>
              </a:ext>
            </a:extLst>
          </p:cNvPr>
          <p:cNvSpPr txBox="1"/>
          <p:nvPr/>
        </p:nvSpPr>
        <p:spPr>
          <a:xfrm>
            <a:off x="1535283" y="1053840"/>
            <a:ext cx="2109487"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RGB </a:t>
            </a:r>
            <a:br>
              <a:rPr kumimoji="0" lang="en-US" sz="1600"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br>
            <a:r>
              <a:rPr kumimoji="0" lang="en-US" sz="1600"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decomposition </a:t>
            </a:r>
          </a:p>
        </p:txBody>
      </p:sp>
      <p:sp>
        <p:nvSpPr>
          <p:cNvPr id="19" name="ZoneTexte 18">
            <a:extLst>
              <a:ext uri="{FF2B5EF4-FFF2-40B4-BE49-F238E27FC236}">
                <a16:creationId xmlns:a16="http://schemas.microsoft.com/office/drawing/2014/main" id="{A69F80BC-E644-7703-A45F-5FE040A872E0}"/>
              </a:ext>
            </a:extLst>
          </p:cNvPr>
          <p:cNvSpPr txBox="1"/>
          <p:nvPr/>
        </p:nvSpPr>
        <p:spPr>
          <a:xfrm>
            <a:off x="2283107" y="4530626"/>
            <a:ext cx="4577786" cy="338554"/>
          </a:xfrm>
          <a:prstGeom prst="rect">
            <a:avLst/>
          </a:prstGeom>
          <a:noFill/>
        </p:spPr>
        <p:txBody>
          <a:bodyPr wrap="square">
            <a:spAutoFit/>
          </a:bodyPr>
          <a:lstStyle/>
          <a:p>
            <a:pPr algn="ctr"/>
            <a:r>
              <a:rPr kumimoji="0" lang="fr" sz="16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BASELINE</a:t>
            </a:r>
            <a:r>
              <a:rPr kumimoji="0" lang="fr" sz="1600"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 score: </a:t>
            </a:r>
            <a:r>
              <a:rPr kumimoji="0" lang="fr" sz="1600" b="1" i="0" u="none" strike="noStrike" kern="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Arial"/>
                <a:sym typeface="Arial"/>
              </a:rPr>
              <a:t>55%</a:t>
            </a:r>
            <a:endParaRPr lang="fr-FR" dirty="0"/>
          </a:p>
        </p:txBody>
      </p:sp>
      <p:pic>
        <p:nvPicPr>
          <p:cNvPr id="20" name="Picture 3">
            <a:extLst>
              <a:ext uri="{FF2B5EF4-FFF2-40B4-BE49-F238E27FC236}">
                <a16:creationId xmlns:a16="http://schemas.microsoft.com/office/drawing/2014/main" id="{90ED9D0A-78EE-A132-03A2-90C549E650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338"/>
          <a:stretch/>
        </p:blipFill>
        <p:spPr bwMode="auto">
          <a:xfrm>
            <a:off x="7072179" y="1969296"/>
            <a:ext cx="2071821" cy="21812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D820EE-B4C1-C9A1-950A-C980BF26BB40}"/>
              </a:ext>
            </a:extLst>
          </p:cNvPr>
          <p:cNvSpPr/>
          <p:nvPr/>
        </p:nvSpPr>
        <p:spPr>
          <a:xfrm>
            <a:off x="6816734" y="1721751"/>
            <a:ext cx="59429" cy="26763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courbe vers le bas 8">
            <a:extLst>
              <a:ext uri="{FF2B5EF4-FFF2-40B4-BE49-F238E27FC236}">
                <a16:creationId xmlns:a16="http://schemas.microsoft.com/office/drawing/2014/main" id="{26AB6DE5-5159-580E-3506-188293385857}"/>
              </a:ext>
            </a:extLst>
          </p:cNvPr>
          <p:cNvSpPr/>
          <p:nvPr/>
        </p:nvSpPr>
        <p:spPr>
          <a:xfrm>
            <a:off x="2283107" y="1729607"/>
            <a:ext cx="613841" cy="198120"/>
          </a:xfrm>
          <a:prstGeom prst="curvedDownArrow">
            <a:avLst/>
          </a:prstGeom>
          <a:solidFill>
            <a:schemeClr val="tx1">
              <a:lumMod val="65000"/>
              <a:lumOff val="3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Flèche : courbe vers le bas 22">
            <a:extLst>
              <a:ext uri="{FF2B5EF4-FFF2-40B4-BE49-F238E27FC236}">
                <a16:creationId xmlns:a16="http://schemas.microsoft.com/office/drawing/2014/main" id="{9B0CD58A-177B-D279-0019-E3E18E75BB33}"/>
              </a:ext>
            </a:extLst>
          </p:cNvPr>
          <p:cNvSpPr/>
          <p:nvPr/>
        </p:nvSpPr>
        <p:spPr>
          <a:xfrm>
            <a:off x="4265079" y="1706014"/>
            <a:ext cx="613841" cy="198120"/>
          </a:xfrm>
          <a:prstGeom prst="curvedDownArrow">
            <a:avLst/>
          </a:prstGeom>
          <a:solidFill>
            <a:schemeClr val="tx1">
              <a:lumMod val="65000"/>
              <a:lumOff val="3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5"/>
          <p:cNvSpPr txBox="1"/>
          <p:nvPr/>
        </p:nvSpPr>
        <p:spPr>
          <a:xfrm>
            <a:off x="8600440" y="239565"/>
            <a:ext cx="3912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dirty="0">
                <a:solidFill>
                  <a:srgbClr val="301656"/>
                </a:solidFill>
                <a:latin typeface="Verdana"/>
                <a:ea typeface="Verdana"/>
                <a:sym typeface="Verdana"/>
              </a:rPr>
              <a:t>11</a:t>
            </a:r>
            <a:endParaRPr sz="1200" b="0" i="0" u="none" strike="noStrike" cap="none" dirty="0">
              <a:solidFill>
                <a:srgbClr val="000000"/>
              </a:solidFill>
              <a:latin typeface="Arial"/>
              <a:ea typeface="Arial"/>
              <a:cs typeface="Arial"/>
              <a:sym typeface="Arial"/>
            </a:endParaRPr>
          </a:p>
        </p:txBody>
      </p:sp>
      <p:pic>
        <p:nvPicPr>
          <p:cNvPr id="238" name="Google Shape;238;p35"/>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239" name="Google Shape;239;p35"/>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240" name="Google Shape;240;p35"/>
          <p:cNvSpPr txBox="1"/>
          <p:nvPr/>
        </p:nvSpPr>
        <p:spPr>
          <a:xfrm>
            <a:off x="369692" y="1380159"/>
            <a:ext cx="7875477"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800" b="1" dirty="0">
                <a:latin typeface="Verdana" panose="020B0604030504040204" pitchFamily="34" charset="0"/>
                <a:ea typeface="Verdana" panose="020B0604030504040204" pitchFamily="34" charset="0"/>
              </a:rPr>
              <a:t>UNET</a:t>
            </a:r>
            <a:r>
              <a:rPr lang="fr" sz="1800" dirty="0">
                <a:latin typeface="Verdana" panose="020B0604030504040204" pitchFamily="34" charset="0"/>
                <a:ea typeface="Verdana" panose="020B0604030504040204" pitchFamily="34" charset="0"/>
              </a:rPr>
              <a:t> score: </a:t>
            </a:r>
            <a:r>
              <a:rPr lang="fr" sz="1800" b="1" dirty="0">
                <a:solidFill>
                  <a:srgbClr val="5DB646"/>
                </a:solidFill>
                <a:latin typeface="Verdana" panose="020B0604030504040204" pitchFamily="34" charset="0"/>
                <a:ea typeface="Verdana" panose="020B0604030504040204" pitchFamily="34" charset="0"/>
              </a:rPr>
              <a:t>87%</a:t>
            </a:r>
            <a:r>
              <a:rPr lang="fr" sz="1800" dirty="0">
                <a:latin typeface="Verdana" panose="020B0604030504040204" pitchFamily="34" charset="0"/>
                <a:ea typeface="Verdana" panose="020B0604030504040204" pitchFamily="34" charset="0"/>
              </a:rPr>
              <a:t> </a:t>
            </a:r>
            <a:r>
              <a:rPr lang="fr" sz="1600" dirty="0">
                <a:latin typeface="Verdana" panose="020B0604030504040204" pitchFamily="34" charset="0"/>
                <a:ea typeface="Verdana" panose="020B0604030504040204" pitchFamily="34" charset="0"/>
              </a:rPr>
              <a:t>    </a:t>
            </a:r>
            <a:r>
              <a:rPr lang="fr" dirty="0">
                <a:latin typeface="Verdana" panose="020B0604030504040204" pitchFamily="34" charset="0"/>
                <a:ea typeface="Verdana" panose="020B0604030504040204" pitchFamily="34" charset="0"/>
              </a:rPr>
              <a:t>vs.      </a:t>
            </a:r>
            <a:r>
              <a:rPr lang="fr" b="1" dirty="0">
                <a:latin typeface="Verdana" panose="020B0604030504040204" pitchFamily="34" charset="0"/>
                <a:ea typeface="Verdana" panose="020B0604030504040204" pitchFamily="34" charset="0"/>
              </a:rPr>
              <a:t>BASELINE</a:t>
            </a:r>
            <a:r>
              <a:rPr lang="fr" dirty="0">
                <a:latin typeface="Verdana" panose="020B0604030504040204" pitchFamily="34" charset="0"/>
                <a:ea typeface="Verdana" panose="020B0604030504040204" pitchFamily="34" charset="0"/>
              </a:rPr>
              <a:t> score: </a:t>
            </a:r>
            <a:r>
              <a:rPr lang="fr" b="1" dirty="0">
                <a:solidFill>
                  <a:srgbClr val="C00000"/>
                </a:solidFill>
                <a:latin typeface="Verdana" panose="020B0604030504040204" pitchFamily="34" charset="0"/>
                <a:ea typeface="Verdana" panose="020B0604030504040204" pitchFamily="34" charset="0"/>
              </a:rPr>
              <a:t>55%</a:t>
            </a:r>
            <a:r>
              <a:rPr lang="fr" b="1" dirty="0">
                <a:latin typeface="Verdana" panose="020B0604030504040204" pitchFamily="34" charset="0"/>
                <a:ea typeface="Verdana" panose="020B0604030504040204" pitchFamily="34" charset="0"/>
              </a:rPr>
              <a:t> </a:t>
            </a:r>
            <a:endParaRPr b="1" dirty="0">
              <a:latin typeface="Verdana" panose="020B0604030504040204" pitchFamily="34" charset="0"/>
              <a:ea typeface="Verdana" panose="020B0604030504040204" pitchFamily="34" charset="0"/>
            </a:endParaRPr>
          </a:p>
        </p:txBody>
      </p:sp>
      <p:pic>
        <p:nvPicPr>
          <p:cNvPr id="241" name="Google Shape;241;p35"/>
          <p:cNvPicPr preferRelativeResize="0"/>
          <p:nvPr/>
        </p:nvPicPr>
        <p:blipFill rotWithShape="1">
          <a:blip r:embed="rId5">
            <a:alphaModFix/>
          </a:blip>
          <a:srcRect t="7985"/>
          <a:stretch/>
        </p:blipFill>
        <p:spPr>
          <a:xfrm>
            <a:off x="547161" y="1984000"/>
            <a:ext cx="8049677" cy="2501584"/>
          </a:xfrm>
          <a:prstGeom prst="rect">
            <a:avLst/>
          </a:prstGeom>
          <a:noFill/>
          <a:ln>
            <a:noFill/>
          </a:ln>
        </p:spPr>
      </p:pic>
      <p:sp>
        <p:nvSpPr>
          <p:cNvPr id="8" name="Google Shape;202;p33">
            <a:extLst>
              <a:ext uri="{FF2B5EF4-FFF2-40B4-BE49-F238E27FC236}">
                <a16:creationId xmlns:a16="http://schemas.microsoft.com/office/drawing/2014/main" id="{DBE3C21B-DEFD-DBC1-9252-EE07F71A0F33}"/>
              </a:ext>
            </a:extLst>
          </p:cNvPr>
          <p:cNvSpPr txBox="1"/>
          <p:nvPr/>
        </p:nvSpPr>
        <p:spPr>
          <a:xfrm>
            <a:off x="369692" y="248168"/>
            <a:ext cx="1176834" cy="400069"/>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800" b="1">
                <a:solidFill>
                  <a:schemeClr val="lt1"/>
                </a:solidFill>
                <a:latin typeface="Verdana"/>
                <a:ea typeface="Verdana"/>
                <a:cs typeface="Verdana"/>
              </a:defRPr>
            </a:lvl1pPr>
          </a:lstStyle>
          <a:p>
            <a:r>
              <a:rPr lang="fr" sz="2000" b="0" dirty="0">
                <a:sym typeface="Verdana"/>
              </a:rPr>
              <a:t>RESULT</a:t>
            </a:r>
            <a:endParaRPr sz="2000" b="0" dirty="0"/>
          </a:p>
        </p:txBody>
      </p:sp>
      <p:sp>
        <p:nvSpPr>
          <p:cNvPr id="12" name="ZoneTexte 11">
            <a:extLst>
              <a:ext uri="{FF2B5EF4-FFF2-40B4-BE49-F238E27FC236}">
                <a16:creationId xmlns:a16="http://schemas.microsoft.com/office/drawing/2014/main" id="{00CE331D-B95B-56A1-8447-81230D701BB3}"/>
              </a:ext>
            </a:extLst>
          </p:cNvPr>
          <p:cNvSpPr txBox="1"/>
          <p:nvPr/>
        </p:nvSpPr>
        <p:spPr>
          <a:xfrm>
            <a:off x="6075148" y="4471074"/>
            <a:ext cx="2037080" cy="523220"/>
          </a:xfrm>
          <a:prstGeom prst="rect">
            <a:avLst/>
          </a:prstGeom>
          <a:noFill/>
        </p:spPr>
        <p:txBody>
          <a:bodyPr wrap="square">
            <a:spAutoFit/>
          </a:bodyPr>
          <a:lstStyle/>
          <a:p>
            <a:pPr algn="ctr"/>
            <a:r>
              <a:rPr kumimoji="0" lang="fr"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Ground Truth</a:t>
            </a:r>
            <a:r>
              <a:rPr kumimoji="0" lang="fr"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 </a:t>
            </a:r>
            <a:br>
              <a:rPr kumimoji="0" lang="fr"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br>
            <a:r>
              <a:rPr kumimoji="0" lang="fr"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tumor</a:t>
            </a:r>
            <a:endParaRPr lang="fr-FR" sz="1200" dirty="0"/>
          </a:p>
        </p:txBody>
      </p:sp>
      <p:sp>
        <p:nvSpPr>
          <p:cNvPr id="13" name="ZoneTexte 12">
            <a:extLst>
              <a:ext uri="{FF2B5EF4-FFF2-40B4-BE49-F238E27FC236}">
                <a16:creationId xmlns:a16="http://schemas.microsoft.com/office/drawing/2014/main" id="{B350CBA3-DE9E-F819-1197-07D76292CE0D}"/>
              </a:ext>
            </a:extLst>
          </p:cNvPr>
          <p:cNvSpPr txBox="1"/>
          <p:nvPr/>
        </p:nvSpPr>
        <p:spPr>
          <a:xfrm>
            <a:off x="947949" y="4471074"/>
            <a:ext cx="2037080" cy="523220"/>
          </a:xfrm>
          <a:prstGeom prst="rect">
            <a:avLst/>
          </a:prstGeom>
          <a:noFill/>
        </p:spPr>
        <p:txBody>
          <a:bodyPr wrap="square">
            <a:spAutoFit/>
          </a:bodyPr>
          <a:lstStyle/>
          <a:p>
            <a:pPr algn="ctr"/>
            <a:r>
              <a:rPr kumimoji="0" lang="fr"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Actual</a:t>
            </a:r>
            <a:r>
              <a:rPr kumimoji="0" lang="fr"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 </a:t>
            </a:r>
            <a:br>
              <a:rPr kumimoji="0" lang="fr"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br>
            <a:r>
              <a:rPr kumimoji="0" lang="fr"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brain slice</a:t>
            </a:r>
            <a:endParaRPr lang="fr-FR" sz="1200" dirty="0"/>
          </a:p>
        </p:txBody>
      </p:sp>
      <p:sp>
        <p:nvSpPr>
          <p:cNvPr id="14" name="ZoneTexte 13">
            <a:extLst>
              <a:ext uri="{FF2B5EF4-FFF2-40B4-BE49-F238E27FC236}">
                <a16:creationId xmlns:a16="http://schemas.microsoft.com/office/drawing/2014/main" id="{0FBCEE0C-8E04-19ED-2DC6-41562B1F7424}"/>
              </a:ext>
            </a:extLst>
          </p:cNvPr>
          <p:cNvSpPr txBox="1"/>
          <p:nvPr/>
        </p:nvSpPr>
        <p:spPr>
          <a:xfrm>
            <a:off x="3553459" y="4471074"/>
            <a:ext cx="2037080" cy="523220"/>
          </a:xfrm>
          <a:prstGeom prst="rect">
            <a:avLst/>
          </a:prstGeom>
          <a:noFill/>
        </p:spPr>
        <p:txBody>
          <a:bodyPr wrap="square">
            <a:spAutoFit/>
          </a:bodyPr>
          <a:lstStyle/>
          <a:p>
            <a:pPr algn="ctr"/>
            <a:r>
              <a:rPr kumimoji="0" lang="fr"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Predicted</a:t>
            </a:r>
            <a:br>
              <a:rPr kumimoji="0" lang="fr"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br>
            <a:r>
              <a:rPr kumimoji="0" lang="fr"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tumor</a:t>
            </a:r>
            <a:endParaRPr lang="fr-FR" sz="1200" dirty="0"/>
          </a:p>
        </p:txBody>
      </p:sp>
      <p:sp>
        <p:nvSpPr>
          <p:cNvPr id="16" name="Rectangle 15">
            <a:extLst>
              <a:ext uri="{FF2B5EF4-FFF2-40B4-BE49-F238E27FC236}">
                <a16:creationId xmlns:a16="http://schemas.microsoft.com/office/drawing/2014/main" id="{6C593D84-A3A6-ED54-9A90-63A0605E52FA}"/>
              </a:ext>
            </a:extLst>
          </p:cNvPr>
          <p:cNvSpPr/>
          <p:nvPr/>
        </p:nvSpPr>
        <p:spPr>
          <a:xfrm>
            <a:off x="2567940" y="802696"/>
            <a:ext cx="3394710" cy="109486"/>
          </a:xfrm>
          <a:prstGeom prst="rect">
            <a:avLst/>
          </a:prstGeom>
          <a:solidFill>
            <a:srgbClr val="B99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7AD1AAFD-381F-C2E4-D535-BD41AB2F4032}"/>
              </a:ext>
            </a:extLst>
          </p:cNvPr>
          <p:cNvSpPr txBox="1"/>
          <p:nvPr/>
        </p:nvSpPr>
        <p:spPr>
          <a:xfrm>
            <a:off x="3413223" y="899400"/>
            <a:ext cx="1710815" cy="338554"/>
          </a:xfrm>
          <a:prstGeom prst="rect">
            <a:avLst/>
          </a:prstGeom>
          <a:noFill/>
        </p:spPr>
        <p:txBody>
          <a:bodyPr wrap="square">
            <a:spAutoFit/>
          </a:bodyPr>
          <a:lstStyle/>
          <a:p>
            <a:pPr algn="ctr"/>
            <a:r>
              <a:rPr lang="fr" sz="1600" i="1" dirty="0">
                <a:latin typeface="Verdana" panose="020B0604030504040204" pitchFamily="34" charset="0"/>
                <a:ea typeface="Verdana" panose="020B0604030504040204" pitchFamily="34" charset="0"/>
              </a:rPr>
              <a:t>DICE</a:t>
            </a:r>
            <a:endParaRPr lang="fr-FR" sz="1600" i="1" dirty="0"/>
          </a:p>
        </p:txBody>
      </p:sp>
      <p:sp>
        <p:nvSpPr>
          <p:cNvPr id="19" name="ZoneTexte 18">
            <a:extLst>
              <a:ext uri="{FF2B5EF4-FFF2-40B4-BE49-F238E27FC236}">
                <a16:creationId xmlns:a16="http://schemas.microsoft.com/office/drawing/2014/main" id="{1AAE5779-7176-55AF-D32D-FF22D17E17AC}"/>
              </a:ext>
            </a:extLst>
          </p:cNvPr>
          <p:cNvSpPr txBox="1"/>
          <p:nvPr/>
        </p:nvSpPr>
        <p:spPr>
          <a:xfrm>
            <a:off x="1967883" y="568825"/>
            <a:ext cx="4601496" cy="400110"/>
          </a:xfrm>
          <a:prstGeom prst="rect">
            <a:avLst/>
          </a:prstGeom>
          <a:noFill/>
        </p:spPr>
        <p:txBody>
          <a:bodyPr wrap="square">
            <a:spAutoFit/>
          </a:bodyPr>
          <a:lstStyle/>
          <a:p>
            <a:pPr algn="ctr"/>
            <a:r>
              <a:rPr lang="fr" sz="2000" b="1" dirty="0">
                <a:latin typeface="Verdana" panose="020B0604030504040204" pitchFamily="34" charset="0"/>
                <a:ea typeface="Verdana" panose="020B0604030504040204" pitchFamily="34" charset="0"/>
              </a:rPr>
              <a:t>MODEL PERFORMANCE</a:t>
            </a:r>
            <a:endParaRPr lang="fr-F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5" name="Rectangle 24">
            <a:extLst>
              <a:ext uri="{FF2B5EF4-FFF2-40B4-BE49-F238E27FC236}">
                <a16:creationId xmlns:a16="http://schemas.microsoft.com/office/drawing/2014/main" id="{E45BC964-F64F-0D48-94EE-B32858E3CA54}"/>
              </a:ext>
            </a:extLst>
          </p:cNvPr>
          <p:cNvSpPr/>
          <p:nvPr/>
        </p:nvSpPr>
        <p:spPr>
          <a:xfrm>
            <a:off x="2567940" y="802696"/>
            <a:ext cx="3394710" cy="109486"/>
          </a:xfrm>
          <a:prstGeom prst="rect">
            <a:avLst/>
          </a:prstGeom>
          <a:solidFill>
            <a:srgbClr val="B99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Google Shape;240;p35">
            <a:extLst>
              <a:ext uri="{FF2B5EF4-FFF2-40B4-BE49-F238E27FC236}">
                <a16:creationId xmlns:a16="http://schemas.microsoft.com/office/drawing/2014/main" id="{51E549C5-26A0-8409-C476-9DB4F503C1F5}"/>
              </a:ext>
            </a:extLst>
          </p:cNvPr>
          <p:cNvSpPr txBox="1"/>
          <p:nvPr/>
        </p:nvSpPr>
        <p:spPr>
          <a:xfrm>
            <a:off x="772204" y="1370621"/>
            <a:ext cx="2701895" cy="707856"/>
          </a:xfrm>
          <a:prstGeom prst="rect">
            <a:avLst/>
          </a:prstGeom>
          <a:noFill/>
          <a:ln>
            <a:noFill/>
          </a:ln>
        </p:spPr>
        <p:txBody>
          <a:bodyPr spcFirstLastPara="1" wrap="square" lIns="91425" tIns="91425" rIns="91425" bIns="91425" anchor="t" anchorCtr="0">
            <a:spAutoFit/>
          </a:bodyPr>
          <a:lstStyle/>
          <a:p>
            <a:pPr lvl="0" algn="ctr"/>
            <a:r>
              <a:rPr lang="fr" sz="1800" b="1" dirty="0">
                <a:latin typeface="Verdana" panose="020B0604030504040204" pitchFamily="34" charset="0"/>
                <a:ea typeface="Verdana" panose="020B0604030504040204" pitchFamily="34" charset="0"/>
              </a:rPr>
              <a:t>CLASSIF</a:t>
            </a:r>
            <a:r>
              <a:rPr lang="fr" sz="1800" dirty="0">
                <a:latin typeface="Verdana" panose="020B0604030504040204" pitchFamily="34" charset="0"/>
                <a:ea typeface="Verdana" panose="020B0604030504040204" pitchFamily="34" charset="0"/>
              </a:rPr>
              <a:t> score: </a:t>
            </a:r>
            <a:br>
              <a:rPr lang="fr" sz="1600" dirty="0">
                <a:latin typeface="Verdana" panose="020B0604030504040204" pitchFamily="34" charset="0"/>
                <a:ea typeface="Verdana" panose="020B0604030504040204" pitchFamily="34" charset="0"/>
              </a:rPr>
            </a:br>
            <a:r>
              <a:rPr lang="fr" sz="1600" b="1" dirty="0">
                <a:solidFill>
                  <a:srgbClr val="C00000"/>
                </a:solidFill>
                <a:latin typeface="Verdana" panose="020B0604030504040204" pitchFamily="34" charset="0"/>
                <a:ea typeface="Verdana" panose="020B0604030504040204" pitchFamily="34" charset="0"/>
              </a:rPr>
              <a:t>82%	</a:t>
            </a:r>
            <a:endParaRPr sz="1600" b="1" dirty="0">
              <a:latin typeface="Verdana" panose="020B0604030504040204" pitchFamily="34" charset="0"/>
              <a:ea typeface="Verdana" panose="020B0604030504040204" pitchFamily="34" charset="0"/>
            </a:endParaRPr>
          </a:p>
        </p:txBody>
      </p:sp>
      <p:sp>
        <p:nvSpPr>
          <p:cNvPr id="237" name="Google Shape;237;p35"/>
          <p:cNvSpPr txBox="1"/>
          <p:nvPr/>
        </p:nvSpPr>
        <p:spPr>
          <a:xfrm>
            <a:off x="8600440" y="239565"/>
            <a:ext cx="3912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dirty="0">
                <a:solidFill>
                  <a:srgbClr val="301656"/>
                </a:solidFill>
                <a:latin typeface="Verdana"/>
                <a:ea typeface="Verdana"/>
                <a:sym typeface="Verdana"/>
              </a:rPr>
              <a:t>12</a:t>
            </a:r>
            <a:endParaRPr sz="1200" b="0" i="0" u="none" strike="noStrike" cap="none" dirty="0">
              <a:solidFill>
                <a:srgbClr val="000000"/>
              </a:solidFill>
              <a:latin typeface="Arial"/>
              <a:ea typeface="Arial"/>
              <a:cs typeface="Arial"/>
              <a:sym typeface="Arial"/>
            </a:endParaRPr>
          </a:p>
        </p:txBody>
      </p:sp>
      <p:pic>
        <p:nvPicPr>
          <p:cNvPr id="238" name="Google Shape;238;p35"/>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239" name="Google Shape;239;p35"/>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8" name="Google Shape;202;p33">
            <a:extLst>
              <a:ext uri="{FF2B5EF4-FFF2-40B4-BE49-F238E27FC236}">
                <a16:creationId xmlns:a16="http://schemas.microsoft.com/office/drawing/2014/main" id="{DBE3C21B-DEFD-DBC1-9252-EE07F71A0F33}"/>
              </a:ext>
            </a:extLst>
          </p:cNvPr>
          <p:cNvSpPr txBox="1"/>
          <p:nvPr/>
        </p:nvSpPr>
        <p:spPr>
          <a:xfrm>
            <a:off x="369692" y="248168"/>
            <a:ext cx="1176834" cy="400069"/>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800" b="1">
                <a:solidFill>
                  <a:schemeClr val="lt1"/>
                </a:solidFill>
                <a:latin typeface="Verdana"/>
                <a:ea typeface="Verdana"/>
                <a:cs typeface="Verdana"/>
              </a:defRPr>
            </a:lvl1pPr>
          </a:lstStyle>
          <a:p>
            <a:r>
              <a:rPr lang="fr" sz="2000" b="0" dirty="0">
                <a:sym typeface="Verdana"/>
              </a:rPr>
              <a:t>RESULT</a:t>
            </a:r>
            <a:endParaRPr sz="2000" b="0" dirty="0"/>
          </a:p>
        </p:txBody>
      </p:sp>
      <p:cxnSp>
        <p:nvCxnSpPr>
          <p:cNvPr id="5" name="Connecteur droit 4">
            <a:extLst>
              <a:ext uri="{FF2B5EF4-FFF2-40B4-BE49-F238E27FC236}">
                <a16:creationId xmlns:a16="http://schemas.microsoft.com/office/drawing/2014/main" id="{1D010BEF-0C96-B6A2-0AEF-FDBA7A5FCE0D}"/>
              </a:ext>
            </a:extLst>
          </p:cNvPr>
          <p:cNvCxnSpPr/>
          <p:nvPr/>
        </p:nvCxnSpPr>
        <p:spPr>
          <a:xfrm>
            <a:off x="4272149" y="1889760"/>
            <a:ext cx="0" cy="3048000"/>
          </a:xfrm>
          <a:prstGeom prst="line">
            <a:avLst/>
          </a:prstGeom>
        </p:spPr>
        <p:style>
          <a:lnRef idx="1">
            <a:schemeClr val="dk1"/>
          </a:lnRef>
          <a:fillRef idx="0">
            <a:schemeClr val="dk1"/>
          </a:fillRef>
          <a:effectRef idx="0">
            <a:schemeClr val="dk1"/>
          </a:effectRef>
          <a:fontRef idx="minor">
            <a:schemeClr val="tx1"/>
          </a:fontRef>
        </p:style>
      </p:cxnSp>
      <p:sp>
        <p:nvSpPr>
          <p:cNvPr id="13" name="ZoneTexte 12">
            <a:extLst>
              <a:ext uri="{FF2B5EF4-FFF2-40B4-BE49-F238E27FC236}">
                <a16:creationId xmlns:a16="http://schemas.microsoft.com/office/drawing/2014/main" id="{38F0E8A2-4CF4-5DB7-C558-7E995F640CDD}"/>
              </a:ext>
            </a:extLst>
          </p:cNvPr>
          <p:cNvSpPr txBox="1"/>
          <p:nvPr/>
        </p:nvSpPr>
        <p:spPr>
          <a:xfrm>
            <a:off x="3413223" y="899400"/>
            <a:ext cx="1710815" cy="338554"/>
          </a:xfrm>
          <a:prstGeom prst="rect">
            <a:avLst/>
          </a:prstGeom>
          <a:noFill/>
        </p:spPr>
        <p:txBody>
          <a:bodyPr wrap="square">
            <a:spAutoFit/>
          </a:bodyPr>
          <a:lstStyle/>
          <a:p>
            <a:pPr algn="ctr"/>
            <a:r>
              <a:rPr lang="fr" sz="1600" i="1" dirty="0">
                <a:latin typeface="Verdana" panose="020B0604030504040204" pitchFamily="34" charset="0"/>
                <a:ea typeface="Verdana" panose="020B0604030504040204" pitchFamily="34" charset="0"/>
              </a:rPr>
              <a:t>Recall</a:t>
            </a:r>
            <a:endParaRPr lang="fr-FR" sz="1600" i="1" dirty="0"/>
          </a:p>
        </p:txBody>
      </p:sp>
      <p:grpSp>
        <p:nvGrpSpPr>
          <p:cNvPr id="19" name="Groupe 18">
            <a:extLst>
              <a:ext uri="{FF2B5EF4-FFF2-40B4-BE49-F238E27FC236}">
                <a16:creationId xmlns:a16="http://schemas.microsoft.com/office/drawing/2014/main" id="{B7EE65D3-B026-BD03-39E7-DDA9D788F043}"/>
              </a:ext>
            </a:extLst>
          </p:cNvPr>
          <p:cNvGrpSpPr/>
          <p:nvPr/>
        </p:nvGrpSpPr>
        <p:grpSpPr>
          <a:xfrm>
            <a:off x="369692" y="2064990"/>
            <a:ext cx="3169364" cy="2509685"/>
            <a:chOff x="241812" y="2662232"/>
            <a:chExt cx="2806969" cy="2253543"/>
          </a:xfrm>
        </p:grpSpPr>
        <p:pic>
          <p:nvPicPr>
            <p:cNvPr id="20" name="Google Shape;185;p31">
              <a:extLst>
                <a:ext uri="{FF2B5EF4-FFF2-40B4-BE49-F238E27FC236}">
                  <a16:creationId xmlns:a16="http://schemas.microsoft.com/office/drawing/2014/main" id="{E40C25F5-4665-C660-4610-8F5A90A0976A}"/>
                </a:ext>
              </a:extLst>
            </p:cNvPr>
            <p:cNvPicPr preferRelativeResize="0"/>
            <p:nvPr/>
          </p:nvPicPr>
          <p:blipFill rotWithShape="1">
            <a:blip r:embed="rId5">
              <a:alphaModFix/>
            </a:blip>
            <a:srcRect t="3860"/>
            <a:stretch/>
          </p:blipFill>
          <p:spPr>
            <a:xfrm>
              <a:off x="241812" y="2662232"/>
              <a:ext cx="2806969" cy="2253543"/>
            </a:xfrm>
            <a:prstGeom prst="rect">
              <a:avLst/>
            </a:prstGeom>
            <a:noFill/>
            <a:ln>
              <a:noFill/>
            </a:ln>
          </p:spPr>
        </p:pic>
        <p:sp>
          <p:nvSpPr>
            <p:cNvPr id="21" name="Rectangle 20">
              <a:extLst>
                <a:ext uri="{FF2B5EF4-FFF2-40B4-BE49-F238E27FC236}">
                  <a16:creationId xmlns:a16="http://schemas.microsoft.com/office/drawing/2014/main" id="{C366197F-823B-8AEF-274E-9913B3E29609}"/>
                </a:ext>
              </a:extLst>
            </p:cNvPr>
            <p:cNvSpPr/>
            <p:nvPr/>
          </p:nvSpPr>
          <p:spPr>
            <a:xfrm>
              <a:off x="621030" y="3716776"/>
              <a:ext cx="941070" cy="9365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 name="Groupe 1">
            <a:extLst>
              <a:ext uri="{FF2B5EF4-FFF2-40B4-BE49-F238E27FC236}">
                <a16:creationId xmlns:a16="http://schemas.microsoft.com/office/drawing/2014/main" id="{3FB8DE33-2628-EB54-1CEE-F714BF389D2E}"/>
              </a:ext>
            </a:extLst>
          </p:cNvPr>
          <p:cNvGrpSpPr/>
          <p:nvPr/>
        </p:nvGrpSpPr>
        <p:grpSpPr>
          <a:xfrm>
            <a:off x="5124038" y="2141804"/>
            <a:ext cx="2760006" cy="2383035"/>
            <a:chOff x="691118" y="2186763"/>
            <a:chExt cx="2760006" cy="2383035"/>
          </a:xfrm>
        </p:grpSpPr>
        <p:pic>
          <p:nvPicPr>
            <p:cNvPr id="4" name="Image 3">
              <a:extLst>
                <a:ext uri="{FF2B5EF4-FFF2-40B4-BE49-F238E27FC236}">
                  <a16:creationId xmlns:a16="http://schemas.microsoft.com/office/drawing/2014/main" id="{03D9DD4B-33F2-F778-0770-E14F36398792}"/>
                </a:ext>
              </a:extLst>
            </p:cNvPr>
            <p:cNvPicPr>
              <a:picLocks noChangeAspect="1"/>
            </p:cNvPicPr>
            <p:nvPr/>
          </p:nvPicPr>
          <p:blipFill>
            <a:blip r:embed="rId6"/>
            <a:stretch>
              <a:fillRect/>
            </a:stretch>
          </p:blipFill>
          <p:spPr>
            <a:xfrm>
              <a:off x="691118" y="2186763"/>
              <a:ext cx="2760006" cy="2383035"/>
            </a:xfrm>
            <a:prstGeom prst="rect">
              <a:avLst/>
            </a:prstGeom>
          </p:spPr>
        </p:pic>
        <p:sp>
          <p:nvSpPr>
            <p:cNvPr id="22" name="Rectangle 21">
              <a:extLst>
                <a:ext uri="{FF2B5EF4-FFF2-40B4-BE49-F238E27FC236}">
                  <a16:creationId xmlns:a16="http://schemas.microsoft.com/office/drawing/2014/main" id="{46BA4178-4B81-696E-5F90-5F4A8ED9F1BD}"/>
                </a:ext>
              </a:extLst>
            </p:cNvPr>
            <p:cNvSpPr/>
            <p:nvPr/>
          </p:nvSpPr>
          <p:spPr>
            <a:xfrm>
              <a:off x="905316" y="3275722"/>
              <a:ext cx="1062567" cy="1042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ZoneTexte 13">
            <a:extLst>
              <a:ext uri="{FF2B5EF4-FFF2-40B4-BE49-F238E27FC236}">
                <a16:creationId xmlns:a16="http://schemas.microsoft.com/office/drawing/2014/main" id="{87588822-C552-4ACA-8F67-81EDA1150362}"/>
              </a:ext>
            </a:extLst>
          </p:cNvPr>
          <p:cNvSpPr txBox="1"/>
          <p:nvPr/>
        </p:nvSpPr>
        <p:spPr>
          <a:xfrm>
            <a:off x="1967883" y="568825"/>
            <a:ext cx="4601496" cy="400110"/>
          </a:xfrm>
          <a:prstGeom prst="rect">
            <a:avLst/>
          </a:prstGeom>
          <a:noFill/>
        </p:spPr>
        <p:txBody>
          <a:bodyPr wrap="square">
            <a:spAutoFit/>
          </a:bodyPr>
          <a:lstStyle/>
          <a:p>
            <a:pPr algn="ctr"/>
            <a:r>
              <a:rPr lang="fr" sz="2000" b="1" dirty="0">
                <a:latin typeface="Verdana" panose="020B0604030504040204" pitchFamily="34" charset="0"/>
                <a:ea typeface="Verdana" panose="020B0604030504040204" pitchFamily="34" charset="0"/>
              </a:rPr>
              <a:t>MODEL PERFORMANCE</a:t>
            </a:r>
            <a:endParaRPr lang="fr-FR" sz="2000" dirty="0"/>
          </a:p>
        </p:txBody>
      </p:sp>
      <p:sp>
        <p:nvSpPr>
          <p:cNvPr id="18" name="ZoneTexte 17">
            <a:extLst>
              <a:ext uri="{FF2B5EF4-FFF2-40B4-BE49-F238E27FC236}">
                <a16:creationId xmlns:a16="http://schemas.microsoft.com/office/drawing/2014/main" id="{2B87E61C-3C32-F7A6-0856-FFDF36F894D9}"/>
              </a:ext>
            </a:extLst>
          </p:cNvPr>
          <p:cNvSpPr txBox="1"/>
          <p:nvPr/>
        </p:nvSpPr>
        <p:spPr>
          <a:xfrm>
            <a:off x="5259389" y="1370591"/>
            <a:ext cx="2687319" cy="707886"/>
          </a:xfrm>
          <a:prstGeom prst="rect">
            <a:avLst/>
          </a:prstGeom>
          <a:noFill/>
        </p:spPr>
        <p:txBody>
          <a:bodyPr wrap="square">
            <a:spAutoFit/>
          </a:bodyPr>
          <a:lstStyle/>
          <a:p>
            <a:pPr algn="ctr"/>
            <a:r>
              <a:rPr kumimoji="0" lang="fr" sz="24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UNET</a:t>
            </a:r>
            <a:r>
              <a:rPr kumimoji="0" lang="fr" sz="2400"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 score: </a:t>
            </a:r>
            <a:br>
              <a:rPr kumimoji="0" lang="fr" sz="1600"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br>
            <a:r>
              <a:rPr kumimoji="0" lang="fr" sz="1600" b="1" i="0" u="none" strike="noStrike" kern="0" cap="none" spc="0" normalizeH="0" baseline="0" noProof="0" dirty="0">
                <a:ln>
                  <a:noFill/>
                </a:ln>
                <a:solidFill>
                  <a:srgbClr val="5DB646"/>
                </a:solidFill>
                <a:effectLst/>
                <a:uLnTx/>
                <a:uFillTx/>
                <a:latin typeface="Verdana" panose="020B0604030504040204" pitchFamily="34" charset="0"/>
                <a:ea typeface="Verdana" panose="020B0604030504040204" pitchFamily="34" charset="0"/>
                <a:cs typeface="Arial"/>
                <a:sym typeface="Arial"/>
              </a:rPr>
              <a:t>96%</a:t>
            </a:r>
            <a:endParaRPr lang="fr-FR" dirty="0"/>
          </a:p>
        </p:txBody>
      </p:sp>
      <p:sp>
        <p:nvSpPr>
          <p:cNvPr id="24" name="ZoneTexte 23">
            <a:extLst>
              <a:ext uri="{FF2B5EF4-FFF2-40B4-BE49-F238E27FC236}">
                <a16:creationId xmlns:a16="http://schemas.microsoft.com/office/drawing/2014/main" id="{4683E60D-FA9C-7062-7956-85A73C438A22}"/>
              </a:ext>
            </a:extLst>
          </p:cNvPr>
          <p:cNvSpPr txBox="1"/>
          <p:nvPr/>
        </p:nvSpPr>
        <p:spPr>
          <a:xfrm>
            <a:off x="3884612" y="1402324"/>
            <a:ext cx="807720" cy="338554"/>
          </a:xfrm>
          <a:prstGeom prst="rect">
            <a:avLst/>
          </a:prstGeom>
          <a:noFill/>
        </p:spPr>
        <p:txBody>
          <a:bodyPr wrap="square">
            <a:spAutoFit/>
          </a:bodyPr>
          <a:lstStyle/>
          <a:p>
            <a:pPr algn="ctr"/>
            <a:r>
              <a:rPr kumimoji="0" lang="fr" sz="1600"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vs. </a:t>
            </a:r>
            <a:endParaRPr lang="fr-FR" dirty="0"/>
          </a:p>
        </p:txBody>
      </p:sp>
    </p:spTree>
    <p:extLst>
      <p:ext uri="{BB962C8B-B14F-4D97-AF65-F5344CB8AC3E}">
        <p14:creationId xmlns:p14="http://schemas.microsoft.com/office/powerpoint/2010/main" val="2494827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txBox="1"/>
          <p:nvPr/>
        </p:nvSpPr>
        <p:spPr>
          <a:xfrm>
            <a:off x="369691" y="248168"/>
            <a:ext cx="1509909" cy="523200"/>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800" b="1">
                <a:solidFill>
                  <a:schemeClr val="lt1"/>
                </a:solidFill>
                <a:latin typeface="Verdana"/>
                <a:ea typeface="Verdana"/>
                <a:cs typeface="Verdana"/>
              </a:defRPr>
            </a:lvl1pPr>
          </a:lstStyle>
          <a:p>
            <a:r>
              <a:rPr lang="fr" b="0" dirty="0">
                <a:sym typeface="Verdana"/>
              </a:rPr>
              <a:t>BONUS</a:t>
            </a:r>
            <a:endParaRPr b="0" dirty="0"/>
          </a:p>
        </p:txBody>
      </p:sp>
      <p:sp>
        <p:nvSpPr>
          <p:cNvPr id="247" name="Google Shape;247;p36"/>
          <p:cNvSpPr txBox="1"/>
          <p:nvPr/>
        </p:nvSpPr>
        <p:spPr>
          <a:xfrm>
            <a:off x="8600440" y="239565"/>
            <a:ext cx="3912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dirty="0">
                <a:solidFill>
                  <a:srgbClr val="301656"/>
                </a:solidFill>
                <a:latin typeface="Verdana"/>
                <a:ea typeface="Verdana"/>
                <a:sym typeface="Verdana"/>
              </a:rPr>
              <a:t>13</a:t>
            </a:r>
            <a:endParaRPr sz="1200" b="0" i="0" u="none" strike="noStrike" cap="none" dirty="0">
              <a:solidFill>
                <a:srgbClr val="000000"/>
              </a:solidFill>
              <a:latin typeface="Arial"/>
              <a:ea typeface="Arial"/>
              <a:cs typeface="Arial"/>
              <a:sym typeface="Arial"/>
            </a:endParaRPr>
          </a:p>
        </p:txBody>
      </p:sp>
      <p:pic>
        <p:nvPicPr>
          <p:cNvPr id="248" name="Google Shape;248;p36"/>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249" name="Google Shape;249;p36"/>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250" name="Google Shape;250;p36"/>
          <p:cNvSpPr txBox="1"/>
          <p:nvPr/>
        </p:nvSpPr>
        <p:spPr>
          <a:xfrm>
            <a:off x="369691" y="1165674"/>
            <a:ext cx="60855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latin typeface="Verdana" panose="020B0604030504040204" pitchFamily="34" charset="0"/>
                <a:ea typeface="Verdana" panose="020B0604030504040204" pitchFamily="34" charset="0"/>
              </a:rPr>
              <a:t>Calulate the </a:t>
            </a:r>
            <a:r>
              <a:rPr lang="fr" sz="1800" b="1" dirty="0">
                <a:latin typeface="Verdana" panose="020B0604030504040204" pitchFamily="34" charset="0"/>
                <a:ea typeface="Verdana" panose="020B0604030504040204" pitchFamily="34" charset="0"/>
              </a:rPr>
              <a:t>area of the predicted tumor.</a:t>
            </a:r>
            <a:r>
              <a:rPr lang="fr" sz="1800" dirty="0">
                <a:latin typeface="Verdana" panose="020B0604030504040204" pitchFamily="34" charset="0"/>
                <a:ea typeface="Verdana" panose="020B0604030504040204" pitchFamily="34" charset="0"/>
              </a:rPr>
              <a:t> </a:t>
            </a:r>
            <a:endParaRPr sz="1800" dirty="0">
              <a:latin typeface="Verdana" panose="020B0604030504040204" pitchFamily="34" charset="0"/>
              <a:ea typeface="Verdana" panose="020B0604030504040204" pitchFamily="34" charset="0"/>
            </a:endParaRPr>
          </a:p>
        </p:txBody>
      </p:sp>
      <p:pic>
        <p:nvPicPr>
          <p:cNvPr id="5" name="Image 4">
            <a:extLst>
              <a:ext uri="{FF2B5EF4-FFF2-40B4-BE49-F238E27FC236}">
                <a16:creationId xmlns:a16="http://schemas.microsoft.com/office/drawing/2014/main" id="{2D8BD42D-6D0B-F97C-06D9-592333E692F9}"/>
              </a:ext>
            </a:extLst>
          </p:cNvPr>
          <p:cNvPicPr>
            <a:picLocks noChangeAspect="1"/>
          </p:cNvPicPr>
          <p:nvPr/>
        </p:nvPicPr>
        <p:blipFill>
          <a:blip r:embed="rId5"/>
          <a:stretch>
            <a:fillRect/>
          </a:stretch>
        </p:blipFill>
        <p:spPr>
          <a:xfrm>
            <a:off x="488402" y="2021615"/>
            <a:ext cx="5672149" cy="2527750"/>
          </a:xfrm>
          <a:prstGeom prst="rect">
            <a:avLst/>
          </a:prstGeom>
        </p:spPr>
      </p:pic>
      <p:grpSp>
        <p:nvGrpSpPr>
          <p:cNvPr id="4" name="Groupe 3">
            <a:extLst>
              <a:ext uri="{FF2B5EF4-FFF2-40B4-BE49-F238E27FC236}">
                <a16:creationId xmlns:a16="http://schemas.microsoft.com/office/drawing/2014/main" id="{F4B73497-81D0-CE2D-4D2D-3133BA1D7F5A}"/>
              </a:ext>
            </a:extLst>
          </p:cNvPr>
          <p:cNvGrpSpPr/>
          <p:nvPr/>
        </p:nvGrpSpPr>
        <p:grpSpPr>
          <a:xfrm>
            <a:off x="6634830" y="1691801"/>
            <a:ext cx="1856842" cy="1759897"/>
            <a:chOff x="6634830" y="1691801"/>
            <a:chExt cx="1856842" cy="1759897"/>
          </a:xfrm>
        </p:grpSpPr>
        <p:pic>
          <p:nvPicPr>
            <p:cNvPr id="3" name="Image 2">
              <a:extLst>
                <a:ext uri="{FF2B5EF4-FFF2-40B4-BE49-F238E27FC236}">
                  <a16:creationId xmlns:a16="http://schemas.microsoft.com/office/drawing/2014/main" id="{F4F231EC-51A6-C605-099C-98F3FF70BF53}"/>
                </a:ext>
              </a:extLst>
            </p:cNvPr>
            <p:cNvPicPr>
              <a:picLocks noChangeAspect="1"/>
            </p:cNvPicPr>
            <p:nvPr/>
          </p:nvPicPr>
          <p:blipFill rotWithShape="1">
            <a:blip r:embed="rId6"/>
            <a:srcRect t="5400" r="68446"/>
            <a:stretch/>
          </p:blipFill>
          <p:spPr>
            <a:xfrm>
              <a:off x="6634830" y="1691801"/>
              <a:ext cx="1856842" cy="1759897"/>
            </a:xfrm>
            <a:prstGeom prst="rect">
              <a:avLst/>
            </a:prstGeom>
          </p:spPr>
        </p:pic>
        <p:pic>
          <p:nvPicPr>
            <p:cNvPr id="1026" name="Picture 2">
              <a:extLst>
                <a:ext uri="{FF2B5EF4-FFF2-40B4-BE49-F238E27FC236}">
                  <a16:creationId xmlns:a16="http://schemas.microsoft.com/office/drawing/2014/main" id="{2543AB78-F192-AF3B-94B6-55BE5446F6B5}"/>
                </a:ext>
              </a:extLst>
            </p:cNvPr>
            <p:cNvPicPr>
              <a:picLocks noChangeAspect="1" noChangeArrowheads="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45890" y="2134419"/>
              <a:ext cx="762633" cy="494481"/>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Image 10">
            <a:extLst>
              <a:ext uri="{FF2B5EF4-FFF2-40B4-BE49-F238E27FC236}">
                <a16:creationId xmlns:a16="http://schemas.microsoft.com/office/drawing/2014/main" id="{721FC9B8-90FF-595D-500D-8C82E47B865B}"/>
              </a:ext>
            </a:extLst>
          </p:cNvPr>
          <p:cNvPicPr>
            <a:picLocks noChangeAspect="1"/>
          </p:cNvPicPr>
          <p:nvPr/>
        </p:nvPicPr>
        <p:blipFill rotWithShape="1">
          <a:blip r:embed="rId6"/>
          <a:srcRect l="62720" t="5400" r="3612"/>
          <a:stretch/>
        </p:blipFill>
        <p:spPr>
          <a:xfrm>
            <a:off x="7002737" y="3553596"/>
            <a:ext cx="1121027" cy="9957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2705547" y="1194618"/>
            <a:ext cx="3732906" cy="523180"/>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800" b="1">
                <a:solidFill>
                  <a:schemeClr val="lt1"/>
                </a:solidFill>
                <a:latin typeface="Verdana"/>
                <a:ea typeface="Verdana"/>
                <a:cs typeface="Verdana"/>
              </a:defRPr>
            </a:lvl1pPr>
          </a:lstStyle>
          <a:p>
            <a:pPr algn="ctr"/>
            <a:r>
              <a:rPr lang="fr" dirty="0">
                <a:sym typeface="Verdana"/>
              </a:rPr>
              <a:t>DEMO ON WEB</a:t>
            </a:r>
            <a:endParaRPr dirty="0"/>
          </a:p>
        </p:txBody>
      </p:sp>
      <p:pic>
        <p:nvPicPr>
          <p:cNvPr id="3" name="Image 2">
            <a:extLst>
              <a:ext uri="{FF2B5EF4-FFF2-40B4-BE49-F238E27FC236}">
                <a16:creationId xmlns:a16="http://schemas.microsoft.com/office/drawing/2014/main" id="{847BFBFE-96C2-E2B2-7F76-0D8A8446E152}"/>
              </a:ext>
            </a:extLst>
          </p:cNvPr>
          <p:cNvPicPr>
            <a:picLocks noChangeAspect="1"/>
          </p:cNvPicPr>
          <p:nvPr/>
        </p:nvPicPr>
        <p:blipFill>
          <a:blip r:embed="rId3"/>
          <a:stretch>
            <a:fillRect/>
          </a:stretch>
        </p:blipFill>
        <p:spPr>
          <a:xfrm>
            <a:off x="2854021" y="2276771"/>
            <a:ext cx="3428539" cy="9837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8"/>
          <p:cNvSpPr txBox="1"/>
          <p:nvPr/>
        </p:nvSpPr>
        <p:spPr>
          <a:xfrm>
            <a:off x="369700" y="248175"/>
            <a:ext cx="3982500" cy="523200"/>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800" b="1">
                <a:solidFill>
                  <a:schemeClr val="lt1"/>
                </a:solidFill>
                <a:latin typeface="Verdana"/>
                <a:ea typeface="Verdana"/>
                <a:cs typeface="Verdana"/>
              </a:defRPr>
            </a:lvl1pPr>
          </a:lstStyle>
          <a:p>
            <a:r>
              <a:rPr lang="fr">
                <a:sym typeface="Verdana"/>
              </a:rPr>
              <a:t>Going further…</a:t>
            </a:r>
            <a:endParaRPr/>
          </a:p>
        </p:txBody>
      </p:sp>
      <p:sp>
        <p:nvSpPr>
          <p:cNvPr id="282" name="Google Shape;282;p38"/>
          <p:cNvSpPr txBox="1"/>
          <p:nvPr/>
        </p:nvSpPr>
        <p:spPr>
          <a:xfrm>
            <a:off x="8600440" y="239565"/>
            <a:ext cx="3912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b="0" i="0" u="none" strike="noStrike" cap="none" dirty="0">
                <a:solidFill>
                  <a:srgbClr val="301656"/>
                </a:solidFill>
                <a:latin typeface="Verdana"/>
                <a:ea typeface="Verdana"/>
                <a:cs typeface="Verdana"/>
                <a:sym typeface="Verdana"/>
              </a:rPr>
              <a:t>14</a:t>
            </a:r>
            <a:endParaRPr sz="1200" b="0" i="0" u="none" strike="noStrike" cap="none" dirty="0">
              <a:solidFill>
                <a:srgbClr val="000000"/>
              </a:solidFill>
              <a:latin typeface="Arial"/>
              <a:ea typeface="Arial"/>
              <a:cs typeface="Arial"/>
              <a:sym typeface="Arial"/>
            </a:endParaRPr>
          </a:p>
        </p:txBody>
      </p:sp>
      <p:pic>
        <p:nvPicPr>
          <p:cNvPr id="283" name="Google Shape;283;p38"/>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284" name="Google Shape;284;p38"/>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287" name="Google Shape;287;p38"/>
          <p:cNvSpPr txBox="1"/>
          <p:nvPr/>
        </p:nvSpPr>
        <p:spPr>
          <a:xfrm>
            <a:off x="297082" y="1597240"/>
            <a:ext cx="36090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dirty="0" err="1">
                <a:latin typeface="Verdana" panose="020B0604030504040204" pitchFamily="34" charset="0"/>
                <a:ea typeface="Verdana" panose="020B0604030504040204" pitchFamily="34" charset="0"/>
              </a:rPr>
              <a:t>Predict</a:t>
            </a:r>
            <a:r>
              <a:rPr lang="fr-FR" dirty="0">
                <a:latin typeface="Verdana" panose="020B0604030504040204" pitchFamily="34" charset="0"/>
                <a:ea typeface="Verdana" panose="020B0604030504040204" pitchFamily="34" charset="0"/>
              </a:rPr>
              <a:t> </a:t>
            </a:r>
            <a:r>
              <a:rPr lang="fr-FR" dirty="0" err="1">
                <a:latin typeface="Verdana" panose="020B0604030504040204" pitchFamily="34" charset="0"/>
                <a:ea typeface="Verdana" panose="020B0604030504040204" pitchFamily="34" charset="0"/>
              </a:rPr>
              <a:t>brain</a:t>
            </a:r>
            <a:r>
              <a:rPr lang="fr-FR" dirty="0">
                <a:latin typeface="Verdana" panose="020B0604030504040204" pitchFamily="34" charset="0"/>
                <a:ea typeface="Verdana" panose="020B0604030504040204" pitchFamily="34" charset="0"/>
              </a:rPr>
              <a:t> </a:t>
            </a:r>
            <a:r>
              <a:rPr lang="fr-FR" dirty="0" err="1">
                <a:latin typeface="Verdana" panose="020B0604030504040204" pitchFamily="34" charset="0"/>
                <a:ea typeface="Verdana" panose="020B0604030504040204" pitchFamily="34" charset="0"/>
              </a:rPr>
              <a:t>tumor</a:t>
            </a:r>
            <a:r>
              <a:rPr lang="fr-FR" dirty="0">
                <a:latin typeface="Verdana" panose="020B0604030504040204" pitchFamily="34" charset="0"/>
                <a:ea typeface="Verdana" panose="020B0604030504040204" pitchFamily="34" charset="0"/>
              </a:rPr>
              <a:t> in </a:t>
            </a:r>
            <a:r>
              <a:rPr lang="fr-FR" b="1" dirty="0">
                <a:latin typeface="Verdana" panose="020B0604030504040204" pitchFamily="34" charset="0"/>
                <a:ea typeface="Verdana" panose="020B0604030504040204" pitchFamily="34" charset="0"/>
              </a:rPr>
              <a:t>3D volume.</a:t>
            </a:r>
            <a:endParaRPr dirty="0">
              <a:latin typeface="Verdana" panose="020B0604030504040204" pitchFamily="34" charset="0"/>
              <a:ea typeface="Verdana" panose="020B0604030504040204" pitchFamily="34" charset="0"/>
            </a:endParaRPr>
          </a:p>
        </p:txBody>
      </p:sp>
      <p:pic>
        <p:nvPicPr>
          <p:cNvPr id="3" name="Image 2">
            <a:extLst>
              <a:ext uri="{FF2B5EF4-FFF2-40B4-BE49-F238E27FC236}">
                <a16:creationId xmlns:a16="http://schemas.microsoft.com/office/drawing/2014/main" id="{B070E669-BC0F-F84A-9CEC-B982C7AD5979}"/>
              </a:ext>
            </a:extLst>
          </p:cNvPr>
          <p:cNvPicPr>
            <a:picLocks noChangeAspect="1"/>
          </p:cNvPicPr>
          <p:nvPr/>
        </p:nvPicPr>
        <p:blipFill rotWithShape="1">
          <a:blip r:embed="rId5"/>
          <a:srcRect l="62187"/>
          <a:stretch/>
        </p:blipFill>
        <p:spPr>
          <a:xfrm>
            <a:off x="3423818" y="2039850"/>
            <a:ext cx="1841524" cy="1721576"/>
          </a:xfrm>
          <a:prstGeom prst="rect">
            <a:avLst/>
          </a:prstGeom>
        </p:spPr>
      </p:pic>
      <p:sp>
        <p:nvSpPr>
          <p:cNvPr id="21" name="Rectangle 20">
            <a:extLst>
              <a:ext uri="{FF2B5EF4-FFF2-40B4-BE49-F238E27FC236}">
                <a16:creationId xmlns:a16="http://schemas.microsoft.com/office/drawing/2014/main" id="{5B0842F8-2B3B-3FFC-3B10-CB34CC69263D}"/>
              </a:ext>
            </a:extLst>
          </p:cNvPr>
          <p:cNvSpPr/>
          <p:nvPr/>
        </p:nvSpPr>
        <p:spPr>
          <a:xfrm>
            <a:off x="3133724" y="1323882"/>
            <a:ext cx="2888677" cy="148312"/>
          </a:xfrm>
          <a:prstGeom prst="rect">
            <a:avLst/>
          </a:prstGeom>
          <a:solidFill>
            <a:srgbClr val="B99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Google Shape;184;p31">
            <a:extLst>
              <a:ext uri="{FF2B5EF4-FFF2-40B4-BE49-F238E27FC236}">
                <a16:creationId xmlns:a16="http://schemas.microsoft.com/office/drawing/2014/main" id="{FC5A4B19-A174-1961-1BDC-D28D759ADCBE}"/>
              </a:ext>
            </a:extLst>
          </p:cNvPr>
          <p:cNvSpPr txBox="1"/>
          <p:nvPr/>
        </p:nvSpPr>
        <p:spPr>
          <a:xfrm>
            <a:off x="2546290" y="1024453"/>
            <a:ext cx="287415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chemeClr val="dk1"/>
                </a:solidFill>
                <a:latin typeface="Verdana" panose="020B0604030504040204" pitchFamily="34" charset="0"/>
                <a:ea typeface="Verdana" panose="020B0604030504040204" pitchFamily="34" charset="0"/>
              </a:rPr>
              <a:t>The future of </a:t>
            </a:r>
          </a:p>
        </p:txBody>
      </p:sp>
      <p:pic>
        <p:nvPicPr>
          <p:cNvPr id="10" name="Image 9">
            <a:extLst>
              <a:ext uri="{FF2B5EF4-FFF2-40B4-BE49-F238E27FC236}">
                <a16:creationId xmlns:a16="http://schemas.microsoft.com/office/drawing/2014/main" id="{7B646F8D-B52F-D9EB-7A87-2E9A6AD8B7A6}"/>
              </a:ext>
            </a:extLst>
          </p:cNvPr>
          <p:cNvPicPr>
            <a:picLocks noChangeAspect="1"/>
          </p:cNvPicPr>
          <p:nvPr/>
        </p:nvPicPr>
        <p:blipFill>
          <a:blip r:embed="rId6"/>
          <a:stretch>
            <a:fillRect/>
          </a:stretch>
        </p:blipFill>
        <p:spPr>
          <a:xfrm>
            <a:off x="4867908" y="1077465"/>
            <a:ext cx="1154493" cy="371087"/>
          </a:xfrm>
          <a:prstGeom prst="rect">
            <a:avLst/>
          </a:prstGeom>
        </p:spPr>
      </p:pic>
      <p:sp>
        <p:nvSpPr>
          <p:cNvPr id="26" name="ZoneTexte 25">
            <a:extLst>
              <a:ext uri="{FF2B5EF4-FFF2-40B4-BE49-F238E27FC236}">
                <a16:creationId xmlns:a16="http://schemas.microsoft.com/office/drawing/2014/main" id="{35F683AE-44DB-5DC6-758E-7195D6F4F136}"/>
              </a:ext>
            </a:extLst>
          </p:cNvPr>
          <p:cNvSpPr txBox="1"/>
          <p:nvPr/>
        </p:nvSpPr>
        <p:spPr>
          <a:xfrm>
            <a:off x="342724" y="4066035"/>
            <a:ext cx="1864378" cy="246221"/>
          </a:xfrm>
          <a:prstGeom prst="rect">
            <a:avLst/>
          </a:prstGeom>
          <a:noFill/>
        </p:spPr>
        <p:txBody>
          <a:bodyPr wrap="square">
            <a:spAutoFit/>
          </a:bodyPr>
          <a:lstStyle/>
          <a:p>
            <a:pPr algn="ctr"/>
            <a:r>
              <a:rPr lang="fr-FR" sz="1000" b="1" dirty="0">
                <a:latin typeface="Verdana" panose="020B0604030504040204" pitchFamily="34" charset="0"/>
                <a:ea typeface="Verdana" panose="020B0604030504040204" pitchFamily="34" charset="0"/>
              </a:rPr>
              <a:t>3D </a:t>
            </a:r>
            <a:r>
              <a:rPr lang="fr-FR" sz="1000" dirty="0" err="1">
                <a:latin typeface="Verdana" panose="020B0604030504040204" pitchFamily="34" charset="0"/>
                <a:ea typeface="Verdana" panose="020B0604030504040204" pitchFamily="34" charset="0"/>
              </a:rPr>
              <a:t>brain</a:t>
            </a:r>
            <a:r>
              <a:rPr lang="fr-FR" sz="1000" dirty="0">
                <a:latin typeface="Verdana" panose="020B0604030504040204" pitchFamily="34" charset="0"/>
                <a:ea typeface="Verdana" panose="020B0604030504040204" pitchFamily="34" charset="0"/>
              </a:rPr>
              <a:t> MRI</a:t>
            </a:r>
            <a:endParaRPr lang="fr-FR" sz="1000" dirty="0"/>
          </a:p>
        </p:txBody>
      </p:sp>
      <p:sp>
        <p:nvSpPr>
          <p:cNvPr id="27" name="ZoneTexte 26">
            <a:extLst>
              <a:ext uri="{FF2B5EF4-FFF2-40B4-BE49-F238E27FC236}">
                <a16:creationId xmlns:a16="http://schemas.microsoft.com/office/drawing/2014/main" id="{1F7428C4-D736-3487-529D-A160A58B337E}"/>
              </a:ext>
            </a:extLst>
          </p:cNvPr>
          <p:cNvSpPr txBox="1"/>
          <p:nvPr/>
        </p:nvSpPr>
        <p:spPr>
          <a:xfrm>
            <a:off x="3498614" y="4066035"/>
            <a:ext cx="1864378" cy="246221"/>
          </a:xfrm>
          <a:prstGeom prst="rect">
            <a:avLst/>
          </a:prstGeom>
          <a:noFill/>
        </p:spPr>
        <p:txBody>
          <a:bodyPr wrap="square">
            <a:spAutoFit/>
          </a:bodyPr>
          <a:lstStyle/>
          <a:p>
            <a:pPr algn="ctr"/>
            <a:r>
              <a:rPr lang="fr-FR" sz="1000" dirty="0" err="1">
                <a:latin typeface="Verdana" panose="020B0604030504040204" pitchFamily="34" charset="0"/>
                <a:ea typeface="Verdana" panose="020B0604030504040204" pitchFamily="34" charset="0"/>
              </a:rPr>
              <a:t>Predicted</a:t>
            </a:r>
            <a:r>
              <a:rPr lang="fr-FR" sz="1000" dirty="0">
                <a:latin typeface="Verdana" panose="020B0604030504040204" pitchFamily="34" charset="0"/>
                <a:ea typeface="Verdana" panose="020B0604030504040204" pitchFamily="34" charset="0"/>
              </a:rPr>
              <a:t> </a:t>
            </a:r>
            <a:r>
              <a:rPr lang="fr-FR" sz="1000" b="1" dirty="0">
                <a:latin typeface="Verdana" panose="020B0604030504040204" pitchFamily="34" charset="0"/>
                <a:ea typeface="Verdana" panose="020B0604030504040204" pitchFamily="34" charset="0"/>
              </a:rPr>
              <a:t>3D </a:t>
            </a:r>
            <a:r>
              <a:rPr lang="fr-FR" sz="1000" b="1" dirty="0" err="1">
                <a:latin typeface="Verdana" panose="020B0604030504040204" pitchFamily="34" charset="0"/>
                <a:ea typeface="Verdana" panose="020B0604030504040204" pitchFamily="34" charset="0"/>
              </a:rPr>
              <a:t>tumor</a:t>
            </a:r>
            <a:endParaRPr lang="fr-FR" sz="1000" b="1" dirty="0"/>
          </a:p>
        </p:txBody>
      </p:sp>
      <p:sp>
        <p:nvSpPr>
          <p:cNvPr id="28" name="ZoneTexte 27">
            <a:extLst>
              <a:ext uri="{FF2B5EF4-FFF2-40B4-BE49-F238E27FC236}">
                <a16:creationId xmlns:a16="http://schemas.microsoft.com/office/drawing/2014/main" id="{98064A2A-8ADD-AF96-F2B5-4C31C6ED27F3}"/>
              </a:ext>
            </a:extLst>
          </p:cNvPr>
          <p:cNvSpPr txBox="1"/>
          <p:nvPr/>
        </p:nvSpPr>
        <p:spPr>
          <a:xfrm>
            <a:off x="6442939" y="4066035"/>
            <a:ext cx="1864378" cy="400110"/>
          </a:xfrm>
          <a:prstGeom prst="rect">
            <a:avLst/>
          </a:prstGeom>
          <a:noFill/>
        </p:spPr>
        <p:txBody>
          <a:bodyPr wrap="square">
            <a:spAutoFit/>
          </a:bodyPr>
          <a:lstStyle/>
          <a:p>
            <a:pPr algn="ctr"/>
            <a:r>
              <a:rPr lang="fr-FR" sz="1000" b="1" dirty="0">
                <a:latin typeface="Verdana" panose="020B0604030504040204" pitchFamily="34" charset="0"/>
                <a:ea typeface="Verdana" panose="020B0604030504040204" pitchFamily="34" charset="0"/>
              </a:rPr>
              <a:t>Brain area </a:t>
            </a:r>
            <a:r>
              <a:rPr lang="fr-FR" sz="1000" dirty="0" err="1">
                <a:latin typeface="Verdana" panose="020B0604030504040204" pitchFamily="34" charset="0"/>
                <a:ea typeface="Verdana" panose="020B0604030504040204" pitchFamily="34" charset="0"/>
              </a:rPr>
              <a:t>affected</a:t>
            </a:r>
            <a:r>
              <a:rPr lang="fr-FR" sz="1000" dirty="0">
                <a:latin typeface="Verdana" panose="020B0604030504040204" pitchFamily="34" charset="0"/>
                <a:ea typeface="Verdana" panose="020B0604030504040204" pitchFamily="34" charset="0"/>
              </a:rPr>
              <a:t> and </a:t>
            </a:r>
            <a:r>
              <a:rPr lang="fr-FR" sz="1000" b="1" dirty="0" err="1">
                <a:latin typeface="Verdana" panose="020B0604030504040204" pitchFamily="34" charset="0"/>
                <a:ea typeface="Verdana" panose="020B0604030504040204" pitchFamily="34" charset="0"/>
              </a:rPr>
              <a:t>symptoms</a:t>
            </a:r>
            <a:endParaRPr lang="fr-FR" sz="1000" b="1" dirty="0"/>
          </a:p>
        </p:txBody>
      </p:sp>
      <p:pic>
        <p:nvPicPr>
          <p:cNvPr id="29" name="Image 28">
            <a:extLst>
              <a:ext uri="{FF2B5EF4-FFF2-40B4-BE49-F238E27FC236}">
                <a16:creationId xmlns:a16="http://schemas.microsoft.com/office/drawing/2014/main" id="{4DEFD47F-4775-8007-D4B8-8A829222B20D}"/>
              </a:ext>
            </a:extLst>
          </p:cNvPr>
          <p:cNvPicPr>
            <a:picLocks noChangeAspect="1"/>
          </p:cNvPicPr>
          <p:nvPr/>
        </p:nvPicPr>
        <p:blipFill>
          <a:blip r:embed="rId7"/>
          <a:stretch>
            <a:fillRect/>
          </a:stretch>
        </p:blipFill>
        <p:spPr>
          <a:xfrm>
            <a:off x="2702692" y="2776612"/>
            <a:ext cx="400079" cy="400079"/>
          </a:xfrm>
          <a:prstGeom prst="rect">
            <a:avLst/>
          </a:prstGeom>
        </p:spPr>
      </p:pic>
      <p:pic>
        <p:nvPicPr>
          <p:cNvPr id="30" name="Image 29">
            <a:extLst>
              <a:ext uri="{FF2B5EF4-FFF2-40B4-BE49-F238E27FC236}">
                <a16:creationId xmlns:a16="http://schemas.microsoft.com/office/drawing/2014/main" id="{1DFAF689-41B9-C9D1-4064-A7683FE3A166}"/>
              </a:ext>
            </a:extLst>
          </p:cNvPr>
          <p:cNvPicPr>
            <a:picLocks noChangeAspect="1"/>
          </p:cNvPicPr>
          <p:nvPr/>
        </p:nvPicPr>
        <p:blipFill>
          <a:blip r:embed="rId7"/>
          <a:stretch>
            <a:fillRect/>
          </a:stretch>
        </p:blipFill>
        <p:spPr>
          <a:xfrm>
            <a:off x="5729812" y="2776611"/>
            <a:ext cx="400079" cy="400079"/>
          </a:xfrm>
          <a:prstGeom prst="rect">
            <a:avLst/>
          </a:prstGeom>
        </p:spPr>
      </p:pic>
      <p:pic>
        <p:nvPicPr>
          <p:cNvPr id="4" name="Image 3" descr="Une image contenant texte&#10;&#10;Description générée automatiquement">
            <a:extLst>
              <a:ext uri="{FF2B5EF4-FFF2-40B4-BE49-F238E27FC236}">
                <a16:creationId xmlns:a16="http://schemas.microsoft.com/office/drawing/2014/main" id="{726E8609-18B9-CB62-99EB-800CA9A7B2CE}"/>
              </a:ext>
            </a:extLst>
          </p:cNvPr>
          <p:cNvPicPr>
            <a:picLocks noChangeAspect="1"/>
          </p:cNvPicPr>
          <p:nvPr/>
        </p:nvPicPr>
        <p:blipFill rotWithShape="1">
          <a:blip r:embed="rId8"/>
          <a:srcRect l="21063" t="12548" r="16073"/>
          <a:stretch/>
        </p:blipFill>
        <p:spPr>
          <a:xfrm>
            <a:off x="576531" y="2320264"/>
            <a:ext cx="1515561" cy="1317707"/>
          </a:xfrm>
          <a:prstGeom prst="rect">
            <a:avLst/>
          </a:prstGeom>
        </p:spPr>
      </p:pic>
      <p:pic>
        <p:nvPicPr>
          <p:cNvPr id="14" name="Image 13">
            <a:extLst>
              <a:ext uri="{FF2B5EF4-FFF2-40B4-BE49-F238E27FC236}">
                <a16:creationId xmlns:a16="http://schemas.microsoft.com/office/drawing/2014/main" id="{394D20E3-D6CB-A543-C7AE-2DD1FB2AA27F}"/>
              </a:ext>
            </a:extLst>
          </p:cNvPr>
          <p:cNvPicPr>
            <a:picLocks noChangeAspect="1"/>
          </p:cNvPicPr>
          <p:nvPr/>
        </p:nvPicPr>
        <p:blipFill>
          <a:blip r:embed="rId9"/>
          <a:stretch>
            <a:fillRect/>
          </a:stretch>
        </p:blipFill>
        <p:spPr>
          <a:xfrm>
            <a:off x="6319499" y="1865721"/>
            <a:ext cx="2206043" cy="20925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9"/>
          <p:cNvSpPr txBox="1"/>
          <p:nvPr/>
        </p:nvSpPr>
        <p:spPr>
          <a:xfrm>
            <a:off x="369704" y="210925"/>
            <a:ext cx="3706800" cy="523200"/>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800" b="1">
                <a:solidFill>
                  <a:schemeClr val="lt1"/>
                </a:solidFill>
                <a:latin typeface="Verdana"/>
                <a:ea typeface="Verdana"/>
                <a:cs typeface="Verdana"/>
              </a:defRPr>
            </a:lvl1pPr>
          </a:lstStyle>
          <a:p>
            <a:r>
              <a:rPr lang="fr">
                <a:sym typeface="Verdana"/>
              </a:rPr>
              <a:t>Our Guide Line</a:t>
            </a:r>
            <a:endParaRPr/>
          </a:p>
        </p:txBody>
      </p:sp>
      <p:sp>
        <p:nvSpPr>
          <p:cNvPr id="294" name="Google Shape;294;p39"/>
          <p:cNvSpPr txBox="1"/>
          <p:nvPr/>
        </p:nvSpPr>
        <p:spPr>
          <a:xfrm>
            <a:off x="8600440" y="239565"/>
            <a:ext cx="3912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b="0" i="0" u="none" strike="noStrike" cap="none" dirty="0">
                <a:solidFill>
                  <a:srgbClr val="301656"/>
                </a:solidFill>
                <a:latin typeface="Verdana"/>
                <a:ea typeface="Verdana"/>
                <a:cs typeface="Verdana"/>
                <a:sym typeface="Verdana"/>
              </a:rPr>
              <a:t>15</a:t>
            </a:r>
            <a:endParaRPr sz="1200" b="0" i="0" u="none" strike="noStrike" cap="none" dirty="0">
              <a:solidFill>
                <a:srgbClr val="000000"/>
              </a:solidFill>
              <a:latin typeface="Arial"/>
              <a:ea typeface="Arial"/>
              <a:cs typeface="Arial"/>
              <a:sym typeface="Arial"/>
            </a:endParaRPr>
          </a:p>
        </p:txBody>
      </p:sp>
      <p:pic>
        <p:nvPicPr>
          <p:cNvPr id="295" name="Google Shape;295;p39"/>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296" name="Google Shape;296;p39"/>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297" name="Google Shape;297;p39"/>
          <p:cNvSpPr txBox="1"/>
          <p:nvPr/>
        </p:nvSpPr>
        <p:spPr>
          <a:xfrm>
            <a:off x="2920900" y="1165225"/>
            <a:ext cx="469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98" name="Google Shape;298;p39"/>
          <p:cNvSpPr txBox="1"/>
          <p:nvPr/>
        </p:nvSpPr>
        <p:spPr>
          <a:xfrm>
            <a:off x="2330475" y="1824350"/>
            <a:ext cx="5976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sz="2400">
                <a:solidFill>
                  <a:schemeClr val="dk1"/>
                </a:solidFill>
              </a:rPr>
              <a:t>“ Ils ne savaient pas que c’était impossible alors ils l’ont fait”</a:t>
            </a:r>
            <a:endParaRPr sz="2400">
              <a:solidFill>
                <a:schemeClr val="dk1"/>
              </a:solidFill>
            </a:endParaRPr>
          </a:p>
          <a:p>
            <a:pPr marL="0" lvl="0" indent="0" algn="l" rtl="0">
              <a:spcBef>
                <a:spcPts val="0"/>
              </a:spcBef>
              <a:spcAft>
                <a:spcPts val="0"/>
              </a:spcAft>
              <a:buClr>
                <a:schemeClr val="dk1"/>
              </a:buClr>
              <a:buSzPts val="1100"/>
              <a:buFont typeface="Arial"/>
              <a:buNone/>
            </a:pPr>
            <a:endParaRPr sz="2400">
              <a:solidFill>
                <a:schemeClr val="dk1"/>
              </a:solidFill>
            </a:endParaRPr>
          </a:p>
          <a:p>
            <a:pPr marL="0" lvl="0" indent="0" algn="l" rtl="0">
              <a:spcBef>
                <a:spcPts val="0"/>
              </a:spcBef>
              <a:spcAft>
                <a:spcPts val="0"/>
              </a:spcAft>
              <a:buClr>
                <a:schemeClr val="dk1"/>
              </a:buClr>
              <a:buSzPts val="1100"/>
              <a:buFont typeface="Arial"/>
              <a:buNone/>
            </a:pPr>
            <a:r>
              <a:rPr lang="fr" sz="2400">
                <a:solidFill>
                  <a:schemeClr val="dk1"/>
                </a:solidFill>
              </a:rPr>
              <a:t>                                                  Mark Twain</a:t>
            </a:r>
            <a:endParaRPr sz="1600">
              <a:solidFill>
                <a:schemeClr val="dk1"/>
              </a:solidFill>
            </a:endParaRPr>
          </a:p>
        </p:txBody>
      </p:sp>
      <p:pic>
        <p:nvPicPr>
          <p:cNvPr id="299" name="Google Shape;299;p39"/>
          <p:cNvPicPr preferRelativeResize="0"/>
          <p:nvPr/>
        </p:nvPicPr>
        <p:blipFill>
          <a:blip r:embed="rId5">
            <a:alphaModFix/>
          </a:blip>
          <a:stretch>
            <a:fillRect/>
          </a:stretch>
        </p:blipFill>
        <p:spPr>
          <a:xfrm>
            <a:off x="369700" y="2088245"/>
            <a:ext cx="1910650" cy="1234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2" name="Image 1">
            <a:extLst>
              <a:ext uri="{FF2B5EF4-FFF2-40B4-BE49-F238E27FC236}">
                <a16:creationId xmlns:a16="http://schemas.microsoft.com/office/drawing/2014/main" id="{DAF1167E-1078-3E5D-A0DE-655264577DE5}"/>
              </a:ext>
            </a:extLst>
          </p:cNvPr>
          <p:cNvPicPr>
            <a:picLocks noChangeAspect="1"/>
          </p:cNvPicPr>
          <p:nvPr/>
        </p:nvPicPr>
        <p:blipFill>
          <a:blip r:embed="rId3"/>
          <a:stretch>
            <a:fillRect/>
          </a:stretch>
        </p:blipFill>
        <p:spPr>
          <a:xfrm>
            <a:off x="221749" y="1210682"/>
            <a:ext cx="4370545" cy="3450715"/>
          </a:xfrm>
          <a:prstGeom prst="rect">
            <a:avLst/>
          </a:prstGeom>
          <a:scene3d>
            <a:camera prst="orthographicFront">
              <a:rot lat="2082000" lon="18564000" rev="0"/>
            </a:camera>
            <a:lightRig rig="threePt" dir="t"/>
          </a:scene3d>
        </p:spPr>
      </p:pic>
      <p:sp>
        <p:nvSpPr>
          <p:cNvPr id="304" name="Google Shape;304;p40"/>
          <p:cNvSpPr txBox="1"/>
          <p:nvPr/>
        </p:nvSpPr>
        <p:spPr>
          <a:xfrm>
            <a:off x="369700" y="248175"/>
            <a:ext cx="2442948" cy="523180"/>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800" b="1">
                <a:solidFill>
                  <a:schemeClr val="lt1"/>
                </a:solidFill>
                <a:latin typeface="Verdana"/>
                <a:ea typeface="Verdana"/>
                <a:cs typeface="Verdana"/>
              </a:defRPr>
            </a:lvl1pPr>
          </a:lstStyle>
          <a:p>
            <a:r>
              <a:rPr lang="fr">
                <a:sym typeface="Verdana"/>
              </a:rPr>
              <a:t>Thank you!</a:t>
            </a:r>
            <a:endParaRPr/>
          </a:p>
        </p:txBody>
      </p:sp>
      <p:pic>
        <p:nvPicPr>
          <p:cNvPr id="307" name="Google Shape;307;p40"/>
          <p:cNvPicPr preferRelativeResize="0"/>
          <p:nvPr/>
        </p:nvPicPr>
        <p:blipFill rotWithShape="1">
          <a:blip r:embed="rId4">
            <a:alphaModFix/>
          </a:blip>
          <a:srcRect/>
          <a:stretch/>
        </p:blipFill>
        <p:spPr>
          <a:xfrm>
            <a:off x="8307317" y="4869180"/>
            <a:ext cx="853870" cy="274320"/>
          </a:xfrm>
          <a:prstGeom prst="rect">
            <a:avLst/>
          </a:prstGeom>
          <a:noFill/>
          <a:ln>
            <a:noFill/>
          </a:ln>
        </p:spPr>
      </p:pic>
      <p:pic>
        <p:nvPicPr>
          <p:cNvPr id="3" name="Image 2">
            <a:extLst>
              <a:ext uri="{FF2B5EF4-FFF2-40B4-BE49-F238E27FC236}">
                <a16:creationId xmlns:a16="http://schemas.microsoft.com/office/drawing/2014/main" id="{B0BD27FE-1BC0-0BC0-F1F2-13B993233355}"/>
              </a:ext>
            </a:extLst>
          </p:cNvPr>
          <p:cNvPicPr>
            <a:picLocks noChangeAspect="1"/>
          </p:cNvPicPr>
          <p:nvPr/>
        </p:nvPicPr>
        <p:blipFill rotWithShape="1">
          <a:blip r:embed="rId5"/>
          <a:srcRect l="-1" r="69511" b="66894"/>
          <a:stretch/>
        </p:blipFill>
        <p:spPr>
          <a:xfrm>
            <a:off x="5550687" y="2330735"/>
            <a:ext cx="397600" cy="431723"/>
          </a:xfrm>
          <a:prstGeom prst="rect">
            <a:avLst/>
          </a:prstGeom>
        </p:spPr>
      </p:pic>
      <p:pic>
        <p:nvPicPr>
          <p:cNvPr id="25" name="Image 24">
            <a:extLst>
              <a:ext uri="{FF2B5EF4-FFF2-40B4-BE49-F238E27FC236}">
                <a16:creationId xmlns:a16="http://schemas.microsoft.com/office/drawing/2014/main" id="{9458E3AC-F08B-4250-6900-58B054BA09E9}"/>
              </a:ext>
            </a:extLst>
          </p:cNvPr>
          <p:cNvPicPr>
            <a:picLocks noChangeAspect="1"/>
          </p:cNvPicPr>
          <p:nvPr/>
        </p:nvPicPr>
        <p:blipFill rotWithShape="1">
          <a:blip r:embed="rId6">
            <a:duotone>
              <a:prstClr val="black"/>
              <a:srgbClr val="FF3B3B">
                <a:tint val="45000"/>
                <a:satMod val="400000"/>
              </a:srgbClr>
            </a:duotone>
          </a:blip>
          <a:srcRect l="60882"/>
          <a:stretch/>
        </p:blipFill>
        <p:spPr>
          <a:xfrm>
            <a:off x="3473157" y="1356935"/>
            <a:ext cx="1259710" cy="3226197"/>
          </a:xfrm>
          <a:prstGeom prst="rect">
            <a:avLst/>
          </a:prstGeom>
        </p:spPr>
      </p:pic>
      <p:pic>
        <p:nvPicPr>
          <p:cNvPr id="26" name="Image 25">
            <a:extLst>
              <a:ext uri="{FF2B5EF4-FFF2-40B4-BE49-F238E27FC236}">
                <a16:creationId xmlns:a16="http://schemas.microsoft.com/office/drawing/2014/main" id="{6BF9216B-35C7-6098-78B1-A304D1923CAD}"/>
              </a:ext>
            </a:extLst>
          </p:cNvPr>
          <p:cNvPicPr>
            <a:picLocks noChangeAspect="1"/>
          </p:cNvPicPr>
          <p:nvPr/>
        </p:nvPicPr>
        <p:blipFill rotWithShape="1">
          <a:blip r:embed="rId5"/>
          <a:srcRect l="32272" r="37238" b="66894"/>
          <a:stretch/>
        </p:blipFill>
        <p:spPr>
          <a:xfrm>
            <a:off x="5990851" y="2330735"/>
            <a:ext cx="397601" cy="431723"/>
          </a:xfrm>
          <a:prstGeom prst="rect">
            <a:avLst/>
          </a:prstGeom>
        </p:spPr>
      </p:pic>
      <p:pic>
        <p:nvPicPr>
          <p:cNvPr id="27" name="Image 26">
            <a:extLst>
              <a:ext uri="{FF2B5EF4-FFF2-40B4-BE49-F238E27FC236}">
                <a16:creationId xmlns:a16="http://schemas.microsoft.com/office/drawing/2014/main" id="{077B1E4C-1836-FA5E-5F96-03F76BD0EA23}"/>
              </a:ext>
            </a:extLst>
          </p:cNvPr>
          <p:cNvPicPr>
            <a:picLocks noChangeAspect="1"/>
          </p:cNvPicPr>
          <p:nvPr/>
        </p:nvPicPr>
        <p:blipFill rotWithShape="1">
          <a:blip r:embed="rId5"/>
          <a:srcRect l="69511" b="66894"/>
          <a:stretch/>
        </p:blipFill>
        <p:spPr>
          <a:xfrm>
            <a:off x="6431016" y="2330734"/>
            <a:ext cx="397602" cy="431723"/>
          </a:xfrm>
          <a:prstGeom prst="rect">
            <a:avLst/>
          </a:prstGeom>
        </p:spPr>
      </p:pic>
      <p:pic>
        <p:nvPicPr>
          <p:cNvPr id="28" name="Image 27">
            <a:extLst>
              <a:ext uri="{FF2B5EF4-FFF2-40B4-BE49-F238E27FC236}">
                <a16:creationId xmlns:a16="http://schemas.microsoft.com/office/drawing/2014/main" id="{6C1D2297-7799-89A6-2F29-DD2D05DABBF7}"/>
              </a:ext>
            </a:extLst>
          </p:cNvPr>
          <p:cNvPicPr>
            <a:picLocks noChangeAspect="1"/>
          </p:cNvPicPr>
          <p:nvPr/>
        </p:nvPicPr>
        <p:blipFill rotWithShape="1">
          <a:blip r:embed="rId5"/>
          <a:srcRect t="33039" r="69511" b="33241"/>
          <a:stretch/>
        </p:blipFill>
        <p:spPr>
          <a:xfrm>
            <a:off x="5550195" y="2817915"/>
            <a:ext cx="397600" cy="439739"/>
          </a:xfrm>
          <a:prstGeom prst="rect">
            <a:avLst/>
          </a:prstGeom>
        </p:spPr>
      </p:pic>
      <p:pic>
        <p:nvPicPr>
          <p:cNvPr id="29" name="Image 28">
            <a:extLst>
              <a:ext uri="{FF2B5EF4-FFF2-40B4-BE49-F238E27FC236}">
                <a16:creationId xmlns:a16="http://schemas.microsoft.com/office/drawing/2014/main" id="{8DC548D7-C3AD-79EC-D64F-AA7BDA8C3439}"/>
              </a:ext>
            </a:extLst>
          </p:cNvPr>
          <p:cNvPicPr>
            <a:picLocks noChangeAspect="1"/>
          </p:cNvPicPr>
          <p:nvPr/>
        </p:nvPicPr>
        <p:blipFill rotWithShape="1">
          <a:blip r:embed="rId5"/>
          <a:srcRect l="32272" t="33106" r="37238" b="33173"/>
          <a:stretch/>
        </p:blipFill>
        <p:spPr>
          <a:xfrm>
            <a:off x="5990852" y="2817916"/>
            <a:ext cx="397600" cy="439739"/>
          </a:xfrm>
          <a:prstGeom prst="rect">
            <a:avLst/>
          </a:prstGeom>
        </p:spPr>
      </p:pic>
      <p:pic>
        <p:nvPicPr>
          <p:cNvPr id="31" name="Image 30">
            <a:extLst>
              <a:ext uri="{FF2B5EF4-FFF2-40B4-BE49-F238E27FC236}">
                <a16:creationId xmlns:a16="http://schemas.microsoft.com/office/drawing/2014/main" id="{80116962-CDF6-D232-C3B4-23B9707E0A19}"/>
              </a:ext>
            </a:extLst>
          </p:cNvPr>
          <p:cNvPicPr>
            <a:picLocks noChangeAspect="1"/>
          </p:cNvPicPr>
          <p:nvPr/>
        </p:nvPicPr>
        <p:blipFill rotWithShape="1">
          <a:blip r:embed="rId5"/>
          <a:srcRect t="66894" r="69510"/>
          <a:stretch/>
        </p:blipFill>
        <p:spPr>
          <a:xfrm>
            <a:off x="5550195" y="3313111"/>
            <a:ext cx="397600" cy="431723"/>
          </a:xfrm>
          <a:prstGeom prst="rect">
            <a:avLst/>
          </a:prstGeom>
        </p:spPr>
      </p:pic>
      <p:pic>
        <p:nvPicPr>
          <p:cNvPr id="34" name="Image 33">
            <a:extLst>
              <a:ext uri="{FF2B5EF4-FFF2-40B4-BE49-F238E27FC236}">
                <a16:creationId xmlns:a16="http://schemas.microsoft.com/office/drawing/2014/main" id="{0C8DE182-F4BF-E331-F712-A30DE263AC0E}"/>
              </a:ext>
            </a:extLst>
          </p:cNvPr>
          <p:cNvPicPr>
            <a:picLocks noChangeAspect="1"/>
          </p:cNvPicPr>
          <p:nvPr/>
        </p:nvPicPr>
        <p:blipFill rotWithShape="1">
          <a:blip r:embed="rId5"/>
          <a:srcRect l="32272" t="66827" r="37238"/>
          <a:stretch/>
        </p:blipFill>
        <p:spPr>
          <a:xfrm>
            <a:off x="5990852" y="3312236"/>
            <a:ext cx="397600" cy="432598"/>
          </a:xfrm>
          <a:prstGeom prst="rect">
            <a:avLst/>
          </a:prstGeom>
        </p:spPr>
      </p:pic>
      <p:pic>
        <p:nvPicPr>
          <p:cNvPr id="36" name="Image 35">
            <a:extLst>
              <a:ext uri="{FF2B5EF4-FFF2-40B4-BE49-F238E27FC236}">
                <a16:creationId xmlns:a16="http://schemas.microsoft.com/office/drawing/2014/main" id="{C8F94DCF-FEF7-0433-2B5D-D43BAD57B173}"/>
              </a:ext>
            </a:extLst>
          </p:cNvPr>
          <p:cNvPicPr>
            <a:picLocks noChangeAspect="1"/>
          </p:cNvPicPr>
          <p:nvPr/>
        </p:nvPicPr>
        <p:blipFill rotWithShape="1">
          <a:blip r:embed="rId5"/>
          <a:srcRect l="69511" t="66827"/>
          <a:stretch/>
        </p:blipFill>
        <p:spPr>
          <a:xfrm>
            <a:off x="6431016" y="3312236"/>
            <a:ext cx="397602" cy="432598"/>
          </a:xfrm>
          <a:prstGeom prst="rect">
            <a:avLst/>
          </a:prstGeom>
        </p:spPr>
      </p:pic>
      <p:pic>
        <p:nvPicPr>
          <p:cNvPr id="35" name="Image 34">
            <a:extLst>
              <a:ext uri="{FF2B5EF4-FFF2-40B4-BE49-F238E27FC236}">
                <a16:creationId xmlns:a16="http://schemas.microsoft.com/office/drawing/2014/main" id="{45BBBF65-1B9B-20F2-6A66-71CC58CBD289}"/>
              </a:ext>
            </a:extLst>
          </p:cNvPr>
          <p:cNvPicPr>
            <a:picLocks noChangeAspect="1"/>
          </p:cNvPicPr>
          <p:nvPr/>
        </p:nvPicPr>
        <p:blipFill rotWithShape="1">
          <a:blip r:embed="rId5"/>
          <a:srcRect l="69511" t="33107" b="33173"/>
          <a:stretch/>
        </p:blipFill>
        <p:spPr>
          <a:xfrm>
            <a:off x="6431509" y="2817915"/>
            <a:ext cx="397602" cy="4397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65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130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195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260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325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390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455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520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3076" name="Picture 4">
            <a:extLst>
              <a:ext uri="{FF2B5EF4-FFF2-40B4-BE49-F238E27FC236}">
                <a16:creationId xmlns:a16="http://schemas.microsoft.com/office/drawing/2014/main" id="{D4FEA6CF-80B7-FA27-535E-C2482BBC1C17}"/>
              </a:ext>
            </a:extLst>
          </p:cNvPr>
          <p:cNvPicPr>
            <a:picLocks noChangeAspect="1" noChangeArrowheads="1"/>
          </p:cNvPicPr>
          <p:nvPr/>
        </p:nvPicPr>
        <p:blipFill>
          <a:blip r:embed="rId3">
            <a:alphaModFix amt="6000"/>
            <a:extLst>
              <a:ext uri="{28A0092B-C50C-407E-A947-70E740481C1C}">
                <a14:useLocalDpi xmlns:a14="http://schemas.microsoft.com/office/drawing/2010/main" val="0"/>
              </a:ext>
            </a:extLst>
          </a:blip>
          <a:srcRect/>
          <a:stretch>
            <a:fillRect/>
          </a:stretch>
        </p:blipFill>
        <p:spPr bwMode="auto">
          <a:xfrm>
            <a:off x="-46287" y="1798019"/>
            <a:ext cx="3345964" cy="2079632"/>
          </a:xfrm>
          <a:prstGeom prst="rect">
            <a:avLst/>
          </a:prstGeom>
          <a:noFill/>
          <a:extLst>
            <a:ext uri="{909E8E84-426E-40DD-AFC4-6F175D3DCCD1}">
              <a14:hiddenFill xmlns:a14="http://schemas.microsoft.com/office/drawing/2010/main">
                <a:solidFill>
                  <a:srgbClr val="FFFFFF"/>
                </a:solidFill>
              </a14:hiddenFill>
            </a:ext>
          </a:extLst>
        </p:spPr>
      </p:pic>
      <p:sp>
        <p:nvSpPr>
          <p:cNvPr id="114" name="Google Shape;114;p27"/>
          <p:cNvSpPr txBox="1"/>
          <p:nvPr/>
        </p:nvSpPr>
        <p:spPr>
          <a:xfrm>
            <a:off x="369692" y="248168"/>
            <a:ext cx="1401236" cy="400069"/>
          </a:xfrm>
          <a:prstGeom prst="rect">
            <a:avLst/>
          </a:prstGeom>
          <a:solidFill>
            <a:srgbClr val="301656"/>
          </a:soli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2000" i="0" u="none" strike="noStrike" cap="none" dirty="0">
                <a:solidFill>
                  <a:schemeClr val="lt1"/>
                </a:solidFill>
                <a:latin typeface="Verdana"/>
                <a:ea typeface="Verdana"/>
                <a:cs typeface="Verdana"/>
                <a:sym typeface="Verdana"/>
              </a:rPr>
              <a:t>CONTEXT</a:t>
            </a:r>
            <a:endParaRPr sz="1100" dirty="0">
              <a:solidFill>
                <a:schemeClr val="lt1"/>
              </a:solidFill>
            </a:endParaRPr>
          </a:p>
        </p:txBody>
      </p:sp>
      <p:sp>
        <p:nvSpPr>
          <p:cNvPr id="115" name="Google Shape;115;p27"/>
          <p:cNvSpPr txBox="1"/>
          <p:nvPr/>
        </p:nvSpPr>
        <p:spPr>
          <a:xfrm>
            <a:off x="8600440" y="239565"/>
            <a:ext cx="39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b="0" i="0" u="none" strike="noStrike" cap="none">
                <a:solidFill>
                  <a:srgbClr val="301656"/>
                </a:solidFill>
                <a:latin typeface="Verdana"/>
                <a:ea typeface="Verdana"/>
                <a:cs typeface="Verdana"/>
                <a:sym typeface="Verdana"/>
              </a:rPr>
              <a:t>1</a:t>
            </a:r>
            <a:endParaRPr sz="1200" b="0" i="0" u="none" strike="noStrike" cap="none">
              <a:solidFill>
                <a:srgbClr val="000000"/>
              </a:solidFill>
              <a:latin typeface="Arial"/>
              <a:ea typeface="Arial"/>
              <a:cs typeface="Arial"/>
              <a:sym typeface="Arial"/>
            </a:endParaRPr>
          </a:p>
        </p:txBody>
      </p:sp>
      <p:pic>
        <p:nvPicPr>
          <p:cNvPr id="116" name="Google Shape;116;p27"/>
          <p:cNvPicPr preferRelativeResize="0"/>
          <p:nvPr/>
        </p:nvPicPr>
        <p:blipFill rotWithShape="1">
          <a:blip r:embed="rId4">
            <a:alphaModFix/>
          </a:blip>
          <a:srcRect/>
          <a:stretch/>
        </p:blipFill>
        <p:spPr>
          <a:xfrm>
            <a:off x="8692540" y="324725"/>
            <a:ext cx="468647" cy="396549"/>
          </a:xfrm>
          <a:prstGeom prst="rect">
            <a:avLst/>
          </a:prstGeom>
          <a:noFill/>
          <a:ln>
            <a:noFill/>
          </a:ln>
        </p:spPr>
      </p:pic>
      <p:sp>
        <p:nvSpPr>
          <p:cNvPr id="118" name="Google Shape;118;p27"/>
          <p:cNvSpPr txBox="1"/>
          <p:nvPr/>
        </p:nvSpPr>
        <p:spPr>
          <a:xfrm>
            <a:off x="286310" y="1921242"/>
            <a:ext cx="3330900" cy="67707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Clr>
                <a:schemeClr val="dk1"/>
              </a:buClr>
              <a:buSzPts val="1100"/>
              <a:buFont typeface="Arial"/>
              <a:buNone/>
            </a:pPr>
            <a:r>
              <a:rPr lang="en-US" sz="1600" b="1" dirty="0">
                <a:latin typeface="Verdana" panose="020B0604030504040204" pitchFamily="34" charset="0"/>
                <a:ea typeface="Verdana" panose="020B0604030504040204" pitchFamily="34" charset="0"/>
              </a:rPr>
              <a:t>1200</a:t>
            </a:r>
            <a:r>
              <a:rPr lang="en-US" sz="1600" dirty="0">
                <a:latin typeface="Verdana" panose="020B0604030504040204" pitchFamily="34" charset="0"/>
                <a:ea typeface="Verdana" panose="020B0604030504040204" pitchFamily="34" charset="0"/>
              </a:rPr>
              <a:t> cancers diagnosed </a:t>
            </a:r>
            <a:br>
              <a:rPr lang="en-US" sz="1600" dirty="0">
                <a:latin typeface="Verdana" panose="020B0604030504040204" pitchFamily="34" charset="0"/>
                <a:ea typeface="Verdana" panose="020B0604030504040204" pitchFamily="34" charset="0"/>
              </a:rPr>
            </a:br>
            <a:r>
              <a:rPr lang="en-US" sz="1600" dirty="0">
                <a:latin typeface="Verdana" panose="020B0604030504040204" pitchFamily="34" charset="0"/>
                <a:ea typeface="Verdana" panose="020B0604030504040204" pitchFamily="34" charset="0"/>
              </a:rPr>
              <a:t>per day.</a:t>
            </a:r>
            <a:endParaRPr sz="1600" dirty="0">
              <a:latin typeface="Verdana" panose="020B0604030504040204" pitchFamily="34" charset="0"/>
              <a:ea typeface="Verdana" panose="020B0604030504040204" pitchFamily="34" charset="0"/>
            </a:endParaRPr>
          </a:p>
        </p:txBody>
      </p:sp>
      <p:grpSp>
        <p:nvGrpSpPr>
          <p:cNvPr id="13" name="Groupe 12">
            <a:extLst>
              <a:ext uri="{FF2B5EF4-FFF2-40B4-BE49-F238E27FC236}">
                <a16:creationId xmlns:a16="http://schemas.microsoft.com/office/drawing/2014/main" id="{F8BA474B-01F9-5163-582C-C2D12F16149F}"/>
              </a:ext>
            </a:extLst>
          </p:cNvPr>
          <p:cNvGrpSpPr/>
          <p:nvPr/>
        </p:nvGrpSpPr>
        <p:grpSpPr>
          <a:xfrm>
            <a:off x="5184448" y="1082807"/>
            <a:ext cx="3575222" cy="2079632"/>
            <a:chOff x="4810411" y="847251"/>
            <a:chExt cx="3575222" cy="2079632"/>
          </a:xfrm>
        </p:grpSpPr>
        <p:pic>
          <p:nvPicPr>
            <p:cNvPr id="3074" name="Picture 2" descr="New Brain Tumor Treatments Offer Hope - Inova Newsroom">
              <a:extLst>
                <a:ext uri="{FF2B5EF4-FFF2-40B4-BE49-F238E27FC236}">
                  <a16:creationId xmlns:a16="http://schemas.microsoft.com/office/drawing/2014/main" id="{8BA6697A-C520-0B0E-1596-41301F1CA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222929" y="1018223"/>
              <a:ext cx="3162704" cy="1780567"/>
            </a:xfrm>
            <a:prstGeom prst="roundRect">
              <a:avLst>
                <a:gd name="adj" fmla="val 1154"/>
              </a:avLst>
            </a:prstGeom>
            <a:noFill/>
            <a:extLst>
              <a:ext uri="{909E8E84-426E-40DD-AFC4-6F175D3DCCD1}">
                <a14:hiddenFill xmlns:a14="http://schemas.microsoft.com/office/drawing/2010/main">
                  <a:solidFill>
                    <a:srgbClr val="FFFFFF"/>
                  </a:solidFill>
                </a14:hiddenFill>
              </a:ext>
            </a:extLst>
          </p:spPr>
        </p:pic>
        <p:pic>
          <p:nvPicPr>
            <p:cNvPr id="3" name="Image 2" descr="Une image contenant danseur&#10;&#10;Description générée automatiquement">
              <a:extLst>
                <a:ext uri="{FF2B5EF4-FFF2-40B4-BE49-F238E27FC236}">
                  <a16:creationId xmlns:a16="http://schemas.microsoft.com/office/drawing/2014/main" id="{893ADC95-8180-FB79-5DF1-CDE4954B91C9}"/>
                </a:ext>
              </a:extLst>
            </p:cNvPr>
            <p:cNvPicPr>
              <a:picLocks noChangeAspect="1"/>
            </p:cNvPicPr>
            <p:nvPr/>
          </p:nvPicPr>
          <p:blipFill rotWithShape="1">
            <a:blip r:embed="rId6"/>
            <a:srcRect l="28789" r="45322"/>
            <a:stretch/>
          </p:blipFill>
          <p:spPr>
            <a:xfrm>
              <a:off x="4810411" y="847251"/>
              <a:ext cx="936433" cy="2079632"/>
            </a:xfrm>
            <a:prstGeom prst="rect">
              <a:avLst/>
            </a:prstGeom>
          </p:spPr>
        </p:pic>
      </p:grpSp>
      <p:grpSp>
        <p:nvGrpSpPr>
          <p:cNvPr id="8" name="Groupe 7">
            <a:extLst>
              <a:ext uri="{FF2B5EF4-FFF2-40B4-BE49-F238E27FC236}">
                <a16:creationId xmlns:a16="http://schemas.microsoft.com/office/drawing/2014/main" id="{0B6BEB0F-4A0A-4083-E593-C5F227868054}"/>
              </a:ext>
            </a:extLst>
          </p:cNvPr>
          <p:cNvGrpSpPr/>
          <p:nvPr/>
        </p:nvGrpSpPr>
        <p:grpSpPr>
          <a:xfrm>
            <a:off x="3912694" y="2137862"/>
            <a:ext cx="912434" cy="45719"/>
            <a:chOff x="3778129" y="1862787"/>
            <a:chExt cx="912434" cy="45719"/>
          </a:xfrm>
        </p:grpSpPr>
        <p:cxnSp>
          <p:nvCxnSpPr>
            <p:cNvPr id="5" name="Connecteur droit 4">
              <a:extLst>
                <a:ext uri="{FF2B5EF4-FFF2-40B4-BE49-F238E27FC236}">
                  <a16:creationId xmlns:a16="http://schemas.microsoft.com/office/drawing/2014/main" id="{5DB9F818-F994-41AF-B845-8E8D253DB299}"/>
                </a:ext>
              </a:extLst>
            </p:cNvPr>
            <p:cNvCxnSpPr>
              <a:cxnSpLocks/>
            </p:cNvCxnSpPr>
            <p:nvPr/>
          </p:nvCxnSpPr>
          <p:spPr>
            <a:xfrm>
              <a:off x="3787523" y="1887067"/>
              <a:ext cx="892965" cy="0"/>
            </a:xfrm>
            <a:prstGeom prst="line">
              <a:avLst/>
            </a:prstGeom>
            <a:ln w="12700"/>
          </p:spPr>
          <p:style>
            <a:lnRef idx="1">
              <a:schemeClr val="dk1"/>
            </a:lnRef>
            <a:fillRef idx="0">
              <a:schemeClr val="dk1"/>
            </a:fillRef>
            <a:effectRef idx="0">
              <a:schemeClr val="dk1"/>
            </a:effectRef>
            <a:fontRef idx="minor">
              <a:schemeClr val="tx1"/>
            </a:fontRef>
          </p:style>
        </p:cxnSp>
        <p:sp>
          <p:nvSpPr>
            <p:cNvPr id="7" name="Ellipse 6">
              <a:extLst>
                <a:ext uri="{FF2B5EF4-FFF2-40B4-BE49-F238E27FC236}">
                  <a16:creationId xmlns:a16="http://schemas.microsoft.com/office/drawing/2014/main" id="{683B23CB-CDD8-27D6-6154-3DA715941F37}"/>
                </a:ext>
              </a:extLst>
            </p:cNvPr>
            <p:cNvSpPr/>
            <p:nvPr/>
          </p:nvSpPr>
          <p:spPr>
            <a:xfrm>
              <a:off x="3778129" y="1862787"/>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7652547B-1503-B6AE-4965-16C8305F70DE}"/>
                </a:ext>
              </a:extLst>
            </p:cNvPr>
            <p:cNvSpPr/>
            <p:nvPr/>
          </p:nvSpPr>
          <p:spPr>
            <a:xfrm>
              <a:off x="4644844" y="186278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0" name="Image 19">
            <a:extLst>
              <a:ext uri="{FF2B5EF4-FFF2-40B4-BE49-F238E27FC236}">
                <a16:creationId xmlns:a16="http://schemas.microsoft.com/office/drawing/2014/main" id="{1A473EA5-18F9-FEF9-4DA2-A197F542A744}"/>
              </a:ext>
            </a:extLst>
          </p:cNvPr>
          <p:cNvPicPr>
            <a:picLocks noChangeAspect="1"/>
          </p:cNvPicPr>
          <p:nvPr/>
        </p:nvPicPr>
        <p:blipFill>
          <a:blip r:embed="rId7"/>
          <a:stretch>
            <a:fillRect/>
          </a:stretch>
        </p:blipFill>
        <p:spPr>
          <a:xfrm>
            <a:off x="5770974" y="3858545"/>
            <a:ext cx="2765156" cy="890699"/>
          </a:xfrm>
          <a:prstGeom prst="rect">
            <a:avLst/>
          </a:prstGeom>
        </p:spPr>
      </p:pic>
      <p:grpSp>
        <p:nvGrpSpPr>
          <p:cNvPr id="24" name="Groupe 23">
            <a:extLst>
              <a:ext uri="{FF2B5EF4-FFF2-40B4-BE49-F238E27FC236}">
                <a16:creationId xmlns:a16="http://schemas.microsoft.com/office/drawing/2014/main" id="{655B1211-0EBF-7339-3DAB-20EB2774B57C}"/>
              </a:ext>
            </a:extLst>
          </p:cNvPr>
          <p:cNvGrpSpPr/>
          <p:nvPr/>
        </p:nvGrpSpPr>
        <p:grpSpPr>
          <a:xfrm>
            <a:off x="7130693" y="3130655"/>
            <a:ext cx="47625" cy="727890"/>
            <a:chOff x="6274440" y="3139579"/>
            <a:chExt cx="47625" cy="727890"/>
          </a:xfrm>
        </p:grpSpPr>
        <p:cxnSp>
          <p:nvCxnSpPr>
            <p:cNvPr id="53" name="Connecteur droit 52">
              <a:extLst>
                <a:ext uri="{FF2B5EF4-FFF2-40B4-BE49-F238E27FC236}">
                  <a16:creationId xmlns:a16="http://schemas.microsoft.com/office/drawing/2014/main" id="{A773FBBE-67DD-602C-F7DB-2C437BFB8FB4}"/>
                </a:ext>
              </a:extLst>
            </p:cNvPr>
            <p:cNvCxnSpPr>
              <a:cxnSpLocks/>
            </p:cNvCxnSpPr>
            <p:nvPr/>
          </p:nvCxnSpPr>
          <p:spPr>
            <a:xfrm>
              <a:off x="6297300" y="3162439"/>
              <a:ext cx="0" cy="705030"/>
            </a:xfrm>
            <a:prstGeom prst="line">
              <a:avLst/>
            </a:prstGeom>
            <a:ln w="12700"/>
          </p:spPr>
          <p:style>
            <a:lnRef idx="1">
              <a:schemeClr val="dk1"/>
            </a:lnRef>
            <a:fillRef idx="0">
              <a:schemeClr val="dk1"/>
            </a:fillRef>
            <a:effectRef idx="0">
              <a:schemeClr val="dk1"/>
            </a:effectRef>
            <a:fontRef idx="minor">
              <a:schemeClr val="tx1"/>
            </a:fontRef>
          </p:style>
        </p:cxnSp>
        <p:sp>
          <p:nvSpPr>
            <p:cNvPr id="55" name="Ellipse 54">
              <a:extLst>
                <a:ext uri="{FF2B5EF4-FFF2-40B4-BE49-F238E27FC236}">
                  <a16:creationId xmlns:a16="http://schemas.microsoft.com/office/drawing/2014/main" id="{23646F47-EBA3-EE1B-F0E3-CE6A0DD916F5}"/>
                </a:ext>
              </a:extLst>
            </p:cNvPr>
            <p:cNvSpPr/>
            <p:nvPr/>
          </p:nvSpPr>
          <p:spPr>
            <a:xfrm>
              <a:off x="6276346" y="313957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6" name="Ellipse 55">
              <a:extLst>
                <a:ext uri="{FF2B5EF4-FFF2-40B4-BE49-F238E27FC236}">
                  <a16:creationId xmlns:a16="http://schemas.microsoft.com/office/drawing/2014/main" id="{E5AB5EB0-94CB-5BA5-982D-0E8025B5EE60}"/>
                </a:ext>
              </a:extLst>
            </p:cNvPr>
            <p:cNvSpPr/>
            <p:nvPr/>
          </p:nvSpPr>
          <p:spPr>
            <a:xfrm>
              <a:off x="6274440" y="382175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9" name="Google Shape;118;p27">
            <a:extLst>
              <a:ext uri="{FF2B5EF4-FFF2-40B4-BE49-F238E27FC236}">
                <a16:creationId xmlns:a16="http://schemas.microsoft.com/office/drawing/2014/main" id="{57DA4281-1CB9-78AF-C545-4702F91D597E}"/>
              </a:ext>
            </a:extLst>
          </p:cNvPr>
          <p:cNvSpPr txBox="1"/>
          <p:nvPr/>
        </p:nvSpPr>
        <p:spPr>
          <a:xfrm>
            <a:off x="286310" y="2837835"/>
            <a:ext cx="3330900" cy="923299"/>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Clr>
                <a:schemeClr val="dk1"/>
              </a:buClr>
              <a:buSzPts val="1100"/>
              <a:buFont typeface="Arial"/>
              <a:buNone/>
            </a:pPr>
            <a:r>
              <a:rPr lang="en-US" sz="1600" dirty="0">
                <a:latin typeface="Verdana" panose="020B0604030504040204" pitchFamily="34" charset="0"/>
                <a:ea typeface="Verdana" panose="020B0604030504040204" pitchFamily="34" charset="0"/>
              </a:rPr>
              <a:t>Brain tumors </a:t>
            </a:r>
            <a:r>
              <a:rPr lang="en-US" sz="1600" b="1" dirty="0">
                <a:latin typeface="Verdana" panose="020B0604030504040204" pitchFamily="34" charset="0"/>
                <a:ea typeface="Verdana" panose="020B0604030504040204" pitchFamily="34" charset="0"/>
              </a:rPr>
              <a:t>kill more children</a:t>
            </a:r>
            <a:r>
              <a:rPr lang="en-US" sz="1600" dirty="0">
                <a:latin typeface="Verdana" panose="020B0604030504040204" pitchFamily="34" charset="0"/>
                <a:ea typeface="Verdana" panose="020B0604030504040204" pitchFamily="34" charset="0"/>
              </a:rPr>
              <a:t> and </a:t>
            </a:r>
            <a:r>
              <a:rPr lang="en-US" sz="1600" b="1" dirty="0">
                <a:latin typeface="Verdana" panose="020B0604030504040204" pitchFamily="34" charset="0"/>
                <a:ea typeface="Verdana" panose="020B0604030504040204" pitchFamily="34" charset="0"/>
              </a:rPr>
              <a:t>young adults </a:t>
            </a:r>
            <a:r>
              <a:rPr lang="en-US" sz="1600" dirty="0">
                <a:latin typeface="Verdana" panose="020B0604030504040204" pitchFamily="34" charset="0"/>
                <a:ea typeface="Verdana" panose="020B0604030504040204" pitchFamily="34" charset="0"/>
              </a:rPr>
              <a:t>than any other cancer.</a:t>
            </a:r>
            <a:endParaRPr sz="1600" dirty="0">
              <a:latin typeface="Verdana" panose="020B0604030504040204" pitchFamily="34" charset="0"/>
              <a:ea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Rectangle 1">
            <a:extLst>
              <a:ext uri="{FF2B5EF4-FFF2-40B4-BE49-F238E27FC236}">
                <a16:creationId xmlns:a16="http://schemas.microsoft.com/office/drawing/2014/main" id="{9B28AE54-69FE-BA07-B213-E65A585A0778}"/>
              </a:ext>
            </a:extLst>
          </p:cNvPr>
          <p:cNvSpPr/>
          <p:nvPr/>
        </p:nvSpPr>
        <p:spPr>
          <a:xfrm>
            <a:off x="2186660" y="1346107"/>
            <a:ext cx="4712615" cy="148312"/>
          </a:xfrm>
          <a:prstGeom prst="rect">
            <a:avLst/>
          </a:prstGeom>
          <a:solidFill>
            <a:srgbClr val="B99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0DD10D98-DDB7-BB04-767B-911AEBD7F24C}"/>
              </a:ext>
            </a:extLst>
          </p:cNvPr>
          <p:cNvGrpSpPr/>
          <p:nvPr/>
        </p:nvGrpSpPr>
        <p:grpSpPr>
          <a:xfrm>
            <a:off x="841157" y="1818368"/>
            <a:ext cx="3226018" cy="2488565"/>
            <a:chOff x="1562100" y="648375"/>
            <a:chExt cx="5715000" cy="3962400"/>
          </a:xfrm>
        </p:grpSpPr>
        <p:pic>
          <p:nvPicPr>
            <p:cNvPr id="13" name="Picture 2">
              <a:extLst>
                <a:ext uri="{FF2B5EF4-FFF2-40B4-BE49-F238E27FC236}">
                  <a16:creationId xmlns:a16="http://schemas.microsoft.com/office/drawing/2014/main" id="{B6E1DA74-933F-E965-3A98-A85F93A8A8E2}"/>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562100" y="648375"/>
              <a:ext cx="57150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5AF7CBD2-F568-7794-4BF1-EA09F6E5A36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2600" b="53664" l="48951" r="56204"/>
                      </a14:imgEffect>
                    </a14:imgLayer>
                  </a14:imgProps>
                </a:ext>
                <a:ext uri="{28A0092B-C50C-407E-A947-70E740481C1C}">
                  <a14:useLocalDpi xmlns:a14="http://schemas.microsoft.com/office/drawing/2010/main" val="0"/>
                </a:ext>
              </a:extLst>
            </a:blip>
            <a:srcRect l="48044" t="41217" r="42889" b="44953"/>
            <a:stretch/>
          </p:blipFill>
          <p:spPr bwMode="auto">
            <a:xfrm>
              <a:off x="4307804" y="2274583"/>
              <a:ext cx="518160" cy="547997"/>
            </a:xfrm>
            <a:prstGeom prst="rect">
              <a:avLst/>
            </a:prstGeom>
            <a:noFill/>
            <a:extLst>
              <a:ext uri="{909E8E84-426E-40DD-AFC4-6F175D3DCCD1}">
                <a14:hiddenFill xmlns:a14="http://schemas.microsoft.com/office/drawing/2010/main">
                  <a:solidFill>
                    <a:srgbClr val="FFFFFF"/>
                  </a:solidFill>
                </a14:hiddenFill>
              </a:ext>
            </a:extLst>
          </p:spPr>
        </p:pic>
      </p:grpSp>
      <p:sp>
        <p:nvSpPr>
          <p:cNvPr id="130" name="Google Shape;130;p28"/>
          <p:cNvSpPr txBox="1"/>
          <p:nvPr/>
        </p:nvSpPr>
        <p:spPr>
          <a:xfrm>
            <a:off x="369698" y="248175"/>
            <a:ext cx="1558162" cy="400069"/>
          </a:xfrm>
          <a:prstGeom prst="rect">
            <a:avLst/>
          </a:prstGeom>
          <a:solidFill>
            <a:srgbClr val="30165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2000" dirty="0">
                <a:solidFill>
                  <a:schemeClr val="lt1"/>
                </a:solidFill>
                <a:latin typeface="Verdana"/>
                <a:ea typeface="Verdana"/>
                <a:cs typeface="Verdana"/>
                <a:sym typeface="Verdana"/>
              </a:rPr>
              <a:t>OUR GOAL</a:t>
            </a:r>
            <a:endParaRPr sz="1100" dirty="0">
              <a:solidFill>
                <a:schemeClr val="lt1"/>
              </a:solidFill>
            </a:endParaRPr>
          </a:p>
        </p:txBody>
      </p:sp>
      <p:sp>
        <p:nvSpPr>
          <p:cNvPr id="131" name="Google Shape;131;p28"/>
          <p:cNvSpPr txBox="1"/>
          <p:nvPr/>
        </p:nvSpPr>
        <p:spPr>
          <a:xfrm>
            <a:off x="8600440" y="239565"/>
            <a:ext cx="39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b="0" i="0" u="none" strike="noStrike" cap="none">
                <a:solidFill>
                  <a:srgbClr val="301656"/>
                </a:solidFill>
                <a:latin typeface="Verdana"/>
                <a:ea typeface="Verdana"/>
                <a:cs typeface="Verdana"/>
                <a:sym typeface="Verdana"/>
              </a:rPr>
              <a:t>2</a:t>
            </a:r>
            <a:endParaRPr sz="1200" b="0" i="0" u="none" strike="noStrike" cap="none">
              <a:solidFill>
                <a:srgbClr val="000000"/>
              </a:solidFill>
              <a:latin typeface="Arial"/>
              <a:ea typeface="Arial"/>
              <a:cs typeface="Arial"/>
              <a:sym typeface="Arial"/>
            </a:endParaRPr>
          </a:p>
        </p:txBody>
      </p:sp>
      <p:pic>
        <p:nvPicPr>
          <p:cNvPr id="132" name="Google Shape;132;p28"/>
          <p:cNvPicPr preferRelativeResize="0"/>
          <p:nvPr/>
        </p:nvPicPr>
        <p:blipFill rotWithShape="1">
          <a:blip r:embed="rId6">
            <a:alphaModFix/>
          </a:blip>
          <a:srcRect/>
          <a:stretch/>
        </p:blipFill>
        <p:spPr>
          <a:xfrm>
            <a:off x="8692540" y="324725"/>
            <a:ext cx="468647" cy="396549"/>
          </a:xfrm>
          <a:prstGeom prst="rect">
            <a:avLst/>
          </a:prstGeom>
          <a:noFill/>
          <a:ln>
            <a:noFill/>
          </a:ln>
        </p:spPr>
      </p:pic>
      <p:pic>
        <p:nvPicPr>
          <p:cNvPr id="133" name="Google Shape;133;p28"/>
          <p:cNvPicPr preferRelativeResize="0"/>
          <p:nvPr/>
        </p:nvPicPr>
        <p:blipFill rotWithShape="1">
          <a:blip r:embed="rId7">
            <a:alphaModFix/>
          </a:blip>
          <a:srcRect/>
          <a:stretch/>
        </p:blipFill>
        <p:spPr>
          <a:xfrm>
            <a:off x="8307317" y="4869180"/>
            <a:ext cx="853870" cy="274320"/>
          </a:xfrm>
          <a:prstGeom prst="rect">
            <a:avLst/>
          </a:prstGeom>
          <a:noFill/>
          <a:ln>
            <a:noFill/>
          </a:ln>
        </p:spPr>
      </p:pic>
      <p:sp>
        <p:nvSpPr>
          <p:cNvPr id="135" name="Google Shape;135;p28"/>
          <p:cNvSpPr txBox="1"/>
          <p:nvPr/>
        </p:nvSpPr>
        <p:spPr>
          <a:xfrm>
            <a:off x="4313478" y="1994347"/>
            <a:ext cx="3491591" cy="190818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Clr>
                <a:schemeClr val="dk1"/>
              </a:buClr>
              <a:buSzPts val="1100"/>
              <a:buNone/>
              <a:defRPr sz="1600">
                <a:latin typeface="Verdana" panose="020B0604030504040204" pitchFamily="34" charset="0"/>
                <a:ea typeface="Verdana" panose="020B0604030504040204" pitchFamily="34" charset="0"/>
              </a:defRPr>
            </a:lvl1pPr>
          </a:lstStyle>
          <a:p>
            <a:r>
              <a:rPr lang="fr" dirty="0">
                <a:solidFill>
                  <a:schemeClr val="tx1"/>
                </a:solidFill>
              </a:rPr>
              <a:t>01. Classification </a:t>
            </a:r>
            <a:endParaRPr dirty="0">
              <a:solidFill>
                <a:schemeClr val="tx1"/>
              </a:solidFill>
            </a:endParaRPr>
          </a:p>
          <a:p>
            <a:endParaRPr dirty="0">
              <a:solidFill>
                <a:schemeClr val="tx1"/>
              </a:solidFill>
            </a:endParaRPr>
          </a:p>
          <a:p>
            <a:endParaRPr dirty="0">
              <a:solidFill>
                <a:schemeClr val="tx1"/>
              </a:solidFill>
            </a:endParaRPr>
          </a:p>
          <a:p>
            <a:r>
              <a:rPr lang="fr" dirty="0">
                <a:solidFill>
                  <a:schemeClr val="tx1"/>
                </a:solidFill>
              </a:rPr>
              <a:t>	02. Segmentation </a:t>
            </a:r>
            <a:endParaRPr dirty="0">
              <a:solidFill>
                <a:schemeClr val="tx1"/>
              </a:solidFill>
            </a:endParaRPr>
          </a:p>
          <a:p>
            <a:endParaRPr dirty="0">
              <a:solidFill>
                <a:schemeClr val="tx1"/>
              </a:solidFill>
            </a:endParaRPr>
          </a:p>
          <a:p>
            <a:endParaRPr dirty="0">
              <a:solidFill>
                <a:schemeClr val="tx1"/>
              </a:solidFill>
            </a:endParaRPr>
          </a:p>
          <a:p>
            <a:r>
              <a:rPr lang="fr" dirty="0">
                <a:solidFill>
                  <a:schemeClr val="tx1"/>
                </a:solidFill>
              </a:rPr>
              <a:t>		03. Bonus </a:t>
            </a:r>
            <a:endParaRPr dirty="0">
              <a:solidFill>
                <a:schemeClr val="tx1"/>
              </a:solidFill>
            </a:endParaRPr>
          </a:p>
        </p:txBody>
      </p:sp>
      <p:sp>
        <p:nvSpPr>
          <p:cNvPr id="9" name="Google Shape;118;p27">
            <a:extLst>
              <a:ext uri="{FF2B5EF4-FFF2-40B4-BE49-F238E27FC236}">
                <a16:creationId xmlns:a16="http://schemas.microsoft.com/office/drawing/2014/main" id="{63C49D98-526E-1C08-E4C4-28A05A6E4EA2}"/>
              </a:ext>
            </a:extLst>
          </p:cNvPr>
          <p:cNvSpPr txBox="1"/>
          <p:nvPr/>
        </p:nvSpPr>
        <p:spPr>
          <a:xfrm>
            <a:off x="1825958" y="1061051"/>
            <a:ext cx="5429218"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2000" b="1" dirty="0">
                <a:solidFill>
                  <a:schemeClr val="tx1"/>
                </a:solidFill>
                <a:latin typeface="Verdana" panose="020B0604030504040204" pitchFamily="34" charset="0"/>
                <a:ea typeface="Verdana" panose="020B0604030504040204" pitchFamily="34" charset="0"/>
              </a:rPr>
              <a:t>Building a brain tumor detector  </a:t>
            </a:r>
          </a:p>
        </p:txBody>
      </p:sp>
      <p:cxnSp>
        <p:nvCxnSpPr>
          <p:cNvPr id="16" name="Connecteur droit 15">
            <a:extLst>
              <a:ext uri="{FF2B5EF4-FFF2-40B4-BE49-F238E27FC236}">
                <a16:creationId xmlns:a16="http://schemas.microsoft.com/office/drawing/2014/main" id="{B1F2E58B-EA32-E616-AB5F-E7A7A0C0CA74}"/>
              </a:ext>
            </a:extLst>
          </p:cNvPr>
          <p:cNvCxnSpPr>
            <a:cxnSpLocks/>
          </p:cNvCxnSpPr>
          <p:nvPr/>
        </p:nvCxnSpPr>
        <p:spPr>
          <a:xfrm>
            <a:off x="4540567" y="2486461"/>
            <a:ext cx="0" cy="468000"/>
          </a:xfrm>
          <a:prstGeom prst="line">
            <a:avLst/>
          </a:prstGeom>
          <a:ln w="12700"/>
        </p:spPr>
        <p:style>
          <a:lnRef idx="1">
            <a:schemeClr val="dk1"/>
          </a:lnRef>
          <a:fillRef idx="0">
            <a:schemeClr val="dk1"/>
          </a:fillRef>
          <a:effectRef idx="0">
            <a:schemeClr val="dk1"/>
          </a:effectRef>
          <a:fontRef idx="minor">
            <a:schemeClr val="tx1"/>
          </a:fontRef>
        </p:style>
      </p:cxnSp>
      <p:sp>
        <p:nvSpPr>
          <p:cNvPr id="17" name="Ellipse 16">
            <a:extLst>
              <a:ext uri="{FF2B5EF4-FFF2-40B4-BE49-F238E27FC236}">
                <a16:creationId xmlns:a16="http://schemas.microsoft.com/office/drawing/2014/main" id="{03CF9127-585D-E7F5-54BD-FB3DF0F919EF}"/>
              </a:ext>
            </a:extLst>
          </p:cNvPr>
          <p:cNvSpPr/>
          <p:nvPr/>
        </p:nvSpPr>
        <p:spPr>
          <a:xfrm>
            <a:off x="4520248" y="244582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2" name="Connecteur droit 21">
            <a:extLst>
              <a:ext uri="{FF2B5EF4-FFF2-40B4-BE49-F238E27FC236}">
                <a16:creationId xmlns:a16="http://schemas.microsoft.com/office/drawing/2014/main" id="{C6D3063B-8DBA-35E0-CB60-03ACBA515974}"/>
              </a:ext>
            </a:extLst>
          </p:cNvPr>
          <p:cNvCxnSpPr>
            <a:cxnSpLocks/>
          </p:cNvCxnSpPr>
          <p:nvPr/>
        </p:nvCxnSpPr>
        <p:spPr>
          <a:xfrm>
            <a:off x="4540567" y="2948439"/>
            <a:ext cx="681038" cy="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26" name="Connecteur droit 25">
            <a:extLst>
              <a:ext uri="{FF2B5EF4-FFF2-40B4-BE49-F238E27FC236}">
                <a16:creationId xmlns:a16="http://schemas.microsoft.com/office/drawing/2014/main" id="{5A7A3C26-EA1D-7878-90C4-AD4C80A31B4D}"/>
              </a:ext>
            </a:extLst>
          </p:cNvPr>
          <p:cNvCxnSpPr>
            <a:cxnSpLocks/>
          </p:cNvCxnSpPr>
          <p:nvPr/>
        </p:nvCxnSpPr>
        <p:spPr>
          <a:xfrm>
            <a:off x="5470207" y="3210361"/>
            <a:ext cx="0" cy="468000"/>
          </a:xfrm>
          <a:prstGeom prst="line">
            <a:avLst/>
          </a:prstGeom>
          <a:ln w="12700"/>
        </p:spPr>
        <p:style>
          <a:lnRef idx="1">
            <a:schemeClr val="dk1"/>
          </a:lnRef>
          <a:fillRef idx="0">
            <a:schemeClr val="dk1"/>
          </a:fillRef>
          <a:effectRef idx="0">
            <a:schemeClr val="dk1"/>
          </a:effectRef>
          <a:fontRef idx="minor">
            <a:schemeClr val="tx1"/>
          </a:fontRef>
        </p:style>
      </p:cxnSp>
      <p:sp>
        <p:nvSpPr>
          <p:cNvPr id="27" name="Ellipse 26">
            <a:extLst>
              <a:ext uri="{FF2B5EF4-FFF2-40B4-BE49-F238E27FC236}">
                <a16:creationId xmlns:a16="http://schemas.microsoft.com/office/drawing/2014/main" id="{21642505-A0FD-3AED-4465-F6F34E903451}"/>
              </a:ext>
            </a:extLst>
          </p:cNvPr>
          <p:cNvSpPr/>
          <p:nvPr/>
        </p:nvSpPr>
        <p:spPr>
          <a:xfrm>
            <a:off x="5449888" y="316972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8" name="Connecteur droit 27">
            <a:extLst>
              <a:ext uri="{FF2B5EF4-FFF2-40B4-BE49-F238E27FC236}">
                <a16:creationId xmlns:a16="http://schemas.microsoft.com/office/drawing/2014/main" id="{B190DE3E-FCAC-CFE5-2448-DEBE0E8AC530}"/>
              </a:ext>
            </a:extLst>
          </p:cNvPr>
          <p:cNvCxnSpPr>
            <a:cxnSpLocks/>
          </p:cNvCxnSpPr>
          <p:nvPr/>
        </p:nvCxnSpPr>
        <p:spPr>
          <a:xfrm>
            <a:off x="5470207" y="3672339"/>
            <a:ext cx="681038" cy="0"/>
          </a:xfrm>
          <a:prstGeom prst="line">
            <a:avLst/>
          </a:prstGeom>
          <a:ln w="12700">
            <a:prstDash val="sysDot"/>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29"/>
          <p:cNvSpPr txBox="1"/>
          <p:nvPr/>
        </p:nvSpPr>
        <p:spPr>
          <a:xfrm>
            <a:off x="8600440" y="239565"/>
            <a:ext cx="39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b="0" i="0" u="none" strike="noStrike" cap="none" dirty="0">
                <a:solidFill>
                  <a:srgbClr val="301656"/>
                </a:solidFill>
                <a:latin typeface="Verdana"/>
                <a:ea typeface="Verdana"/>
                <a:cs typeface="Verdana"/>
                <a:sym typeface="Verdana"/>
              </a:rPr>
              <a:t>3</a:t>
            </a:r>
            <a:endParaRPr sz="1200" b="0" i="0" u="none" strike="noStrike" cap="none" dirty="0">
              <a:solidFill>
                <a:srgbClr val="000000"/>
              </a:solidFill>
              <a:latin typeface="Arial"/>
              <a:ea typeface="Arial"/>
              <a:cs typeface="Arial"/>
              <a:sym typeface="Arial"/>
            </a:endParaRPr>
          </a:p>
        </p:txBody>
      </p:sp>
      <p:pic>
        <p:nvPicPr>
          <p:cNvPr id="143" name="Google Shape;143;p29"/>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144" name="Google Shape;144;p29"/>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146" name="Google Shape;146;p29"/>
          <p:cNvSpPr txBox="1"/>
          <p:nvPr/>
        </p:nvSpPr>
        <p:spPr>
          <a:xfrm>
            <a:off x="5320025" y="1065525"/>
            <a:ext cx="31014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Clr>
                <a:schemeClr val="dk1"/>
              </a:buClr>
              <a:buSzPts val="1100"/>
              <a:buNone/>
              <a:defRPr sz="1600" b="1">
                <a:latin typeface="Verdana" panose="020B0604030504040204" pitchFamily="34" charset="0"/>
                <a:ea typeface="Verdana" panose="020B0604030504040204" pitchFamily="34" charset="0"/>
              </a:defRPr>
            </a:lvl1pPr>
          </a:lstStyle>
          <a:p>
            <a:endParaRPr/>
          </a:p>
        </p:txBody>
      </p:sp>
      <p:sp>
        <p:nvSpPr>
          <p:cNvPr id="18" name="Google Shape;130;p28">
            <a:extLst>
              <a:ext uri="{FF2B5EF4-FFF2-40B4-BE49-F238E27FC236}">
                <a16:creationId xmlns:a16="http://schemas.microsoft.com/office/drawing/2014/main" id="{F1238E60-537B-D32E-90BF-61C471EF46D2}"/>
              </a:ext>
            </a:extLst>
          </p:cNvPr>
          <p:cNvSpPr txBox="1"/>
          <p:nvPr/>
        </p:nvSpPr>
        <p:spPr>
          <a:xfrm>
            <a:off x="369698" y="248175"/>
            <a:ext cx="1398142" cy="400069"/>
          </a:xfrm>
          <a:prstGeom prst="rect">
            <a:avLst/>
          </a:prstGeom>
          <a:solidFill>
            <a:srgbClr val="30165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2000" dirty="0">
                <a:solidFill>
                  <a:schemeClr val="lt1"/>
                </a:solidFill>
                <a:latin typeface="Verdana"/>
                <a:ea typeface="Verdana"/>
                <a:cs typeface="Verdana"/>
                <a:sym typeface="Verdana"/>
              </a:rPr>
              <a:t>DATASET</a:t>
            </a:r>
            <a:endParaRPr sz="1100" dirty="0">
              <a:solidFill>
                <a:schemeClr val="lt1"/>
              </a:solidFill>
            </a:endParaRPr>
          </a:p>
        </p:txBody>
      </p:sp>
      <p:pic>
        <p:nvPicPr>
          <p:cNvPr id="6" name="Image 5">
            <a:extLst>
              <a:ext uri="{FF2B5EF4-FFF2-40B4-BE49-F238E27FC236}">
                <a16:creationId xmlns:a16="http://schemas.microsoft.com/office/drawing/2014/main" id="{0B0B6360-E132-4B4C-3D9A-7FCB9956B216}"/>
              </a:ext>
            </a:extLst>
          </p:cNvPr>
          <p:cNvPicPr>
            <a:picLocks noChangeAspect="1"/>
          </p:cNvPicPr>
          <p:nvPr/>
        </p:nvPicPr>
        <p:blipFill>
          <a:blip r:embed="rId5"/>
          <a:stretch>
            <a:fillRect/>
          </a:stretch>
        </p:blipFill>
        <p:spPr>
          <a:xfrm>
            <a:off x="1130426" y="1496382"/>
            <a:ext cx="2599616" cy="3134759"/>
          </a:xfrm>
          <a:prstGeom prst="rect">
            <a:avLst/>
          </a:prstGeom>
        </p:spPr>
      </p:pic>
      <p:sp>
        <p:nvSpPr>
          <p:cNvPr id="44" name="Google Shape;118;p27">
            <a:extLst>
              <a:ext uri="{FF2B5EF4-FFF2-40B4-BE49-F238E27FC236}">
                <a16:creationId xmlns:a16="http://schemas.microsoft.com/office/drawing/2014/main" id="{A373AE34-19A0-909B-3B27-362C2D5DB5D6}"/>
              </a:ext>
            </a:extLst>
          </p:cNvPr>
          <p:cNvSpPr txBox="1"/>
          <p:nvPr/>
        </p:nvSpPr>
        <p:spPr>
          <a:xfrm>
            <a:off x="1130426" y="711522"/>
            <a:ext cx="1905135" cy="67707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Clr>
                <a:schemeClr val="dk1"/>
              </a:buClr>
              <a:buSzPts val="1100"/>
              <a:buFont typeface="Arial"/>
              <a:buNone/>
            </a:pPr>
            <a:r>
              <a:rPr lang="en-US" sz="1600" b="1" dirty="0">
                <a:latin typeface="Verdana" panose="020B0604030504040204" pitchFamily="34" charset="0"/>
                <a:ea typeface="Verdana" panose="020B0604030504040204" pitchFamily="34" charset="0"/>
              </a:rPr>
              <a:t>7858</a:t>
            </a:r>
            <a:r>
              <a:rPr lang="en-US" sz="1600" dirty="0">
                <a:latin typeface="Verdana" panose="020B0604030504040204" pitchFamily="34" charset="0"/>
                <a:ea typeface="Verdana" panose="020B0604030504040204" pitchFamily="34" charset="0"/>
              </a:rPr>
              <a:t> brain MRI</a:t>
            </a:r>
            <a:br>
              <a:rPr lang="en-US" sz="1600" dirty="0">
                <a:latin typeface="Verdana" panose="020B0604030504040204" pitchFamily="34" charset="0"/>
                <a:ea typeface="Verdana" panose="020B0604030504040204" pitchFamily="34" charset="0"/>
              </a:rPr>
            </a:br>
            <a:r>
              <a:rPr lang="en-US" sz="1600" dirty="0">
                <a:latin typeface="Verdana" panose="020B0604030504040204" pitchFamily="34" charset="0"/>
                <a:ea typeface="Verdana" panose="020B0604030504040204" pitchFamily="34" charset="0"/>
              </a:rPr>
              <a:t>256px. / 256px.</a:t>
            </a:r>
            <a:endParaRPr sz="1600" dirty="0">
              <a:latin typeface="Verdana" panose="020B0604030504040204" pitchFamily="34" charset="0"/>
              <a:ea typeface="Verdana" panose="020B0604030504040204" pitchFamily="34" charset="0"/>
            </a:endParaRPr>
          </a:p>
        </p:txBody>
      </p:sp>
      <p:pic>
        <p:nvPicPr>
          <p:cNvPr id="7" name="Image 6">
            <a:extLst>
              <a:ext uri="{FF2B5EF4-FFF2-40B4-BE49-F238E27FC236}">
                <a16:creationId xmlns:a16="http://schemas.microsoft.com/office/drawing/2014/main" id="{8D1EB420-7CC7-C5F7-156C-1B2D4A56E88E}"/>
              </a:ext>
            </a:extLst>
          </p:cNvPr>
          <p:cNvPicPr>
            <a:picLocks noChangeAspect="1"/>
          </p:cNvPicPr>
          <p:nvPr/>
        </p:nvPicPr>
        <p:blipFill>
          <a:blip r:embed="rId6"/>
          <a:stretch>
            <a:fillRect/>
          </a:stretch>
        </p:blipFill>
        <p:spPr>
          <a:xfrm>
            <a:off x="4935122" y="1742417"/>
            <a:ext cx="3246818" cy="2718684"/>
          </a:xfrm>
          <a:prstGeom prst="rect">
            <a:avLst/>
          </a:prstGeom>
        </p:spPr>
      </p:pic>
      <p:sp>
        <p:nvSpPr>
          <p:cNvPr id="49" name="Google Shape;118;p27">
            <a:extLst>
              <a:ext uri="{FF2B5EF4-FFF2-40B4-BE49-F238E27FC236}">
                <a16:creationId xmlns:a16="http://schemas.microsoft.com/office/drawing/2014/main" id="{DEB1279E-AE22-81EA-F8AB-8F26441F62F2}"/>
              </a:ext>
            </a:extLst>
          </p:cNvPr>
          <p:cNvSpPr txBox="1"/>
          <p:nvPr/>
        </p:nvSpPr>
        <p:spPr>
          <a:xfrm>
            <a:off x="1033661" y="4635639"/>
            <a:ext cx="1905135" cy="400079"/>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Clr>
                <a:schemeClr val="dk1"/>
              </a:buClr>
              <a:buSzPts val="1100"/>
              <a:buFont typeface="Arial"/>
              <a:buNone/>
            </a:pPr>
            <a:r>
              <a:rPr lang="en-US" sz="700" dirty="0">
                <a:latin typeface="Verdana" panose="020B0604030504040204" pitchFamily="34" charset="0"/>
                <a:ea typeface="Verdana" panose="020B0604030504040204" pitchFamily="34" charset="0"/>
              </a:rPr>
              <a:t>*Brain slices dataset from Brats 2019 Kaggle Challenge</a:t>
            </a:r>
            <a:endParaRPr sz="700" dirty="0">
              <a:latin typeface="Verdana" panose="020B0604030504040204" pitchFamily="34" charset="0"/>
              <a:ea typeface="Verdana" panose="020B0604030504040204" pitchFamily="34" charset="0"/>
            </a:endParaRPr>
          </a:p>
        </p:txBody>
      </p:sp>
      <p:sp>
        <p:nvSpPr>
          <p:cNvPr id="50" name="Google Shape;147;p29">
            <a:extLst>
              <a:ext uri="{FF2B5EF4-FFF2-40B4-BE49-F238E27FC236}">
                <a16:creationId xmlns:a16="http://schemas.microsoft.com/office/drawing/2014/main" id="{655F9683-6D00-4426-7B39-0267D2BFD98F}"/>
              </a:ext>
            </a:extLst>
          </p:cNvPr>
          <p:cNvSpPr txBox="1"/>
          <p:nvPr/>
        </p:nvSpPr>
        <p:spPr>
          <a:xfrm>
            <a:off x="5413960" y="1253967"/>
            <a:ext cx="2715900" cy="430857"/>
          </a:xfrm>
          <a:prstGeom prst="rect">
            <a:avLst/>
          </a:prstGeom>
          <a:noFill/>
          <a:ln>
            <a:noFill/>
          </a:ln>
        </p:spPr>
        <p:txBody>
          <a:bodyPr spcFirstLastPara="1" wrap="square" lIns="91425" tIns="91425" rIns="91425" bIns="91425" anchor="t" anchorCtr="0">
            <a:spAutoFit/>
          </a:bodyPr>
          <a:lstStyle/>
          <a:p>
            <a:pPr algn="ctr">
              <a:buClr>
                <a:schemeClr val="dk1"/>
              </a:buClr>
              <a:buSzPts val="1100"/>
            </a:pPr>
            <a:r>
              <a:rPr lang="fr" sz="1600" dirty="0">
                <a:latin typeface="Verdana" panose="020B0604030504040204" pitchFamily="34" charset="0"/>
                <a:ea typeface="Verdana" panose="020B0604030504040204" pitchFamily="34" charset="0"/>
              </a:rPr>
              <a:t>Dataset distribution </a:t>
            </a:r>
            <a:endParaRPr sz="1600" dirty="0">
              <a:latin typeface="Verdana" panose="020B0604030504040204" pitchFamily="34" charset="0"/>
              <a:ea typeface="Verdana" panose="020B060403050404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57" name="Rectangle 56">
            <a:extLst>
              <a:ext uri="{FF2B5EF4-FFF2-40B4-BE49-F238E27FC236}">
                <a16:creationId xmlns:a16="http://schemas.microsoft.com/office/drawing/2014/main" id="{A215DF1B-0B3F-AD97-403E-0CF3C88F44EF}"/>
              </a:ext>
            </a:extLst>
          </p:cNvPr>
          <p:cNvSpPr/>
          <p:nvPr/>
        </p:nvSpPr>
        <p:spPr>
          <a:xfrm>
            <a:off x="1887881" y="1119879"/>
            <a:ext cx="5341594" cy="148312"/>
          </a:xfrm>
          <a:prstGeom prst="rect">
            <a:avLst/>
          </a:prstGeom>
          <a:solidFill>
            <a:srgbClr val="B99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1" name="Google Shape;161;p30"/>
          <p:cNvSpPr txBox="1"/>
          <p:nvPr/>
        </p:nvSpPr>
        <p:spPr>
          <a:xfrm>
            <a:off x="8600440" y="239565"/>
            <a:ext cx="39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b="0" i="0" u="none" strike="noStrike" cap="none" dirty="0">
                <a:solidFill>
                  <a:srgbClr val="301656"/>
                </a:solidFill>
                <a:latin typeface="Verdana"/>
                <a:ea typeface="Verdana"/>
                <a:cs typeface="Verdana"/>
                <a:sym typeface="Verdana"/>
              </a:rPr>
              <a:t>4</a:t>
            </a:r>
            <a:endParaRPr sz="1200" b="0" i="0" u="none" strike="noStrike" cap="none" dirty="0">
              <a:solidFill>
                <a:srgbClr val="000000"/>
              </a:solidFill>
              <a:latin typeface="Arial"/>
              <a:ea typeface="Arial"/>
              <a:cs typeface="Arial"/>
              <a:sym typeface="Arial"/>
            </a:endParaRPr>
          </a:p>
        </p:txBody>
      </p:sp>
      <p:pic>
        <p:nvPicPr>
          <p:cNvPr id="162" name="Google Shape;162;p30"/>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163" name="Google Shape;163;p30"/>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164" name="Google Shape;164;p30"/>
          <p:cNvSpPr txBox="1"/>
          <p:nvPr/>
        </p:nvSpPr>
        <p:spPr>
          <a:xfrm>
            <a:off x="639600" y="871625"/>
            <a:ext cx="7864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b="1" dirty="0">
                <a:solidFill>
                  <a:schemeClr val="dk1"/>
                </a:solidFill>
                <a:latin typeface="Verdana" panose="020B0604030504040204" pitchFamily="34" charset="0"/>
                <a:ea typeface="Verdana" panose="020B0604030504040204" pitchFamily="34" charset="0"/>
              </a:rPr>
              <a:t>OUR CNN MODEL: </a:t>
            </a:r>
            <a:r>
              <a:rPr lang="fr" sz="1600" dirty="0">
                <a:solidFill>
                  <a:schemeClr val="dk1"/>
                </a:solidFill>
                <a:latin typeface="Verdana" panose="020B0604030504040204" pitchFamily="34" charset="0"/>
                <a:ea typeface="Verdana" panose="020B0604030504040204" pitchFamily="34" charset="0"/>
              </a:rPr>
              <a:t>Image with or without tumor?</a:t>
            </a:r>
            <a:endParaRPr sz="1600" dirty="0">
              <a:solidFill>
                <a:schemeClr val="dk1"/>
              </a:solidFill>
              <a:latin typeface="Verdana" panose="020B0604030504040204" pitchFamily="34" charset="0"/>
              <a:ea typeface="Verdana" panose="020B0604030504040204" pitchFamily="34" charset="0"/>
            </a:endParaRPr>
          </a:p>
          <a:p>
            <a:pPr marL="0" lvl="0" indent="0" algn="ctr" rtl="0">
              <a:spcBef>
                <a:spcPts val="0"/>
              </a:spcBef>
              <a:spcAft>
                <a:spcPts val="0"/>
              </a:spcAft>
              <a:buNone/>
            </a:pPr>
            <a:endParaRPr sz="1600" b="1" dirty="0">
              <a:solidFill>
                <a:schemeClr val="dk1"/>
              </a:solidFill>
              <a:latin typeface="Verdana" panose="020B0604030504040204" pitchFamily="34" charset="0"/>
              <a:ea typeface="Verdana" panose="020B0604030504040204" pitchFamily="34" charset="0"/>
            </a:endParaRPr>
          </a:p>
        </p:txBody>
      </p:sp>
      <p:sp>
        <p:nvSpPr>
          <p:cNvPr id="165" name="Google Shape;165;p30"/>
          <p:cNvSpPr txBox="1"/>
          <p:nvPr/>
        </p:nvSpPr>
        <p:spPr>
          <a:xfrm>
            <a:off x="4194500" y="3754075"/>
            <a:ext cx="386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6" name="Google Shape;166;p30"/>
          <p:cNvSpPr txBox="1"/>
          <p:nvPr/>
        </p:nvSpPr>
        <p:spPr>
          <a:xfrm>
            <a:off x="363133" y="1772010"/>
            <a:ext cx="1979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a:latin typeface="Verdana" panose="020B0604030504040204" pitchFamily="34" charset="0"/>
                <a:ea typeface="Verdana" panose="020B0604030504040204" pitchFamily="34" charset="0"/>
              </a:rPr>
              <a:t>Input</a:t>
            </a:r>
            <a:endParaRPr sz="1600">
              <a:latin typeface="Verdana" panose="020B0604030504040204" pitchFamily="34" charset="0"/>
              <a:ea typeface="Verdana" panose="020B0604030504040204" pitchFamily="34" charset="0"/>
            </a:endParaRPr>
          </a:p>
        </p:txBody>
      </p:sp>
      <p:sp>
        <p:nvSpPr>
          <p:cNvPr id="167" name="Google Shape;167;p30"/>
          <p:cNvSpPr txBox="1"/>
          <p:nvPr/>
        </p:nvSpPr>
        <p:spPr>
          <a:xfrm>
            <a:off x="6742942" y="1772009"/>
            <a:ext cx="23148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dirty="0">
                <a:latin typeface="Verdana" panose="020B0604030504040204" pitchFamily="34" charset="0"/>
                <a:ea typeface="Verdana" panose="020B0604030504040204" pitchFamily="34" charset="0"/>
              </a:rPr>
              <a:t>Output</a:t>
            </a:r>
            <a:endParaRPr sz="1600" dirty="0">
              <a:latin typeface="Verdana" panose="020B0604030504040204" pitchFamily="34" charset="0"/>
              <a:ea typeface="Verdana" panose="020B0604030504040204" pitchFamily="34" charset="0"/>
            </a:endParaRPr>
          </a:p>
        </p:txBody>
      </p:sp>
      <p:sp>
        <p:nvSpPr>
          <p:cNvPr id="168" name="Google Shape;168;p30"/>
          <p:cNvSpPr txBox="1"/>
          <p:nvPr/>
        </p:nvSpPr>
        <p:spPr>
          <a:xfrm>
            <a:off x="3459050" y="1772010"/>
            <a:ext cx="23148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dirty="0">
                <a:latin typeface="Verdana" panose="020B0604030504040204" pitchFamily="34" charset="0"/>
                <a:ea typeface="Verdana" panose="020B0604030504040204" pitchFamily="34" charset="0"/>
              </a:rPr>
              <a:t>CNN architecture</a:t>
            </a:r>
            <a:endParaRPr sz="1600" dirty="0">
              <a:latin typeface="Verdana" panose="020B0604030504040204" pitchFamily="34" charset="0"/>
              <a:ea typeface="Verdana" panose="020B0604030504040204" pitchFamily="34" charset="0"/>
            </a:endParaRPr>
          </a:p>
        </p:txBody>
      </p:sp>
      <p:sp>
        <p:nvSpPr>
          <p:cNvPr id="18" name="Google Shape;130;p28">
            <a:extLst>
              <a:ext uri="{FF2B5EF4-FFF2-40B4-BE49-F238E27FC236}">
                <a16:creationId xmlns:a16="http://schemas.microsoft.com/office/drawing/2014/main" id="{D92B3244-04E7-317D-F51B-3878F6157B7E}"/>
              </a:ext>
            </a:extLst>
          </p:cNvPr>
          <p:cNvSpPr txBox="1"/>
          <p:nvPr/>
        </p:nvSpPr>
        <p:spPr>
          <a:xfrm>
            <a:off x="369697" y="248175"/>
            <a:ext cx="1743877" cy="400069"/>
          </a:xfrm>
          <a:prstGeom prst="rect">
            <a:avLst/>
          </a:prstGeom>
          <a:solidFill>
            <a:srgbClr val="30165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2000" dirty="0">
                <a:solidFill>
                  <a:schemeClr val="lt1"/>
                </a:solidFill>
                <a:latin typeface="Verdana"/>
                <a:ea typeface="Verdana"/>
                <a:cs typeface="Verdana"/>
                <a:sym typeface="Verdana"/>
              </a:rPr>
              <a:t>CLASSIF 2D</a:t>
            </a:r>
            <a:endParaRPr sz="1100" dirty="0">
              <a:solidFill>
                <a:schemeClr val="lt1"/>
              </a:solidFill>
            </a:endParaRPr>
          </a:p>
        </p:txBody>
      </p:sp>
      <p:sp>
        <p:nvSpPr>
          <p:cNvPr id="42" name="Google Shape;167;p30">
            <a:extLst>
              <a:ext uri="{FF2B5EF4-FFF2-40B4-BE49-F238E27FC236}">
                <a16:creationId xmlns:a16="http://schemas.microsoft.com/office/drawing/2014/main" id="{CB76A74A-A302-B14A-B543-B184F238D1A3}"/>
              </a:ext>
            </a:extLst>
          </p:cNvPr>
          <p:cNvSpPr txBox="1"/>
          <p:nvPr/>
        </p:nvSpPr>
        <p:spPr>
          <a:xfrm>
            <a:off x="7070719" y="2679785"/>
            <a:ext cx="2314800" cy="61552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fr-FR" dirty="0">
                <a:solidFill>
                  <a:srgbClr val="FF0000"/>
                </a:solidFill>
                <a:latin typeface="Verdana" panose="020B0604030504040204" pitchFamily="34" charset="0"/>
                <a:ea typeface="Verdana" panose="020B0604030504040204" pitchFamily="34" charset="0"/>
              </a:rPr>
              <a:t>P</a:t>
            </a:r>
            <a:r>
              <a:rPr lang="fr" dirty="0">
                <a:solidFill>
                  <a:srgbClr val="FF0000"/>
                </a:solidFill>
                <a:latin typeface="Verdana" panose="020B0604030504040204" pitchFamily="34" charset="0"/>
                <a:ea typeface="Verdana" panose="020B0604030504040204" pitchFamily="34" charset="0"/>
              </a:rPr>
              <a:t>rob. 0.986:</a:t>
            </a:r>
            <a:r>
              <a:rPr lang="fr" b="1" dirty="0">
                <a:solidFill>
                  <a:srgbClr val="FF0000"/>
                </a:solidFill>
                <a:latin typeface="Verdana" panose="020B0604030504040204" pitchFamily="34" charset="0"/>
                <a:ea typeface="Verdana" panose="020B0604030504040204" pitchFamily="34" charset="0"/>
              </a:rPr>
              <a:t> </a:t>
            </a:r>
            <a:br>
              <a:rPr lang="fr" b="1" dirty="0">
                <a:solidFill>
                  <a:srgbClr val="FF0000"/>
                </a:solidFill>
                <a:latin typeface="Verdana" panose="020B0604030504040204" pitchFamily="34" charset="0"/>
                <a:ea typeface="Verdana" panose="020B0604030504040204" pitchFamily="34" charset="0"/>
              </a:rPr>
            </a:br>
            <a:r>
              <a:rPr lang="fr" b="1" dirty="0">
                <a:solidFill>
                  <a:srgbClr val="FF0000"/>
                </a:solidFill>
                <a:latin typeface="Verdana" panose="020B0604030504040204" pitchFamily="34" charset="0"/>
                <a:ea typeface="Verdana" panose="020B0604030504040204" pitchFamily="34" charset="0"/>
              </a:rPr>
              <a:t>TUMOR DETECTED</a:t>
            </a:r>
            <a:endParaRPr b="1" dirty="0">
              <a:solidFill>
                <a:srgbClr val="FF0000"/>
              </a:solidFill>
              <a:latin typeface="Verdana" panose="020B0604030504040204" pitchFamily="34" charset="0"/>
              <a:ea typeface="Verdana" panose="020B0604030504040204" pitchFamily="34" charset="0"/>
            </a:endParaRPr>
          </a:p>
        </p:txBody>
      </p:sp>
      <p:sp>
        <p:nvSpPr>
          <p:cNvPr id="43" name="Google Shape;167;p30">
            <a:extLst>
              <a:ext uri="{FF2B5EF4-FFF2-40B4-BE49-F238E27FC236}">
                <a16:creationId xmlns:a16="http://schemas.microsoft.com/office/drawing/2014/main" id="{59A439E8-3097-1D7D-FED1-BF3DF05C62FD}"/>
              </a:ext>
            </a:extLst>
          </p:cNvPr>
          <p:cNvSpPr txBox="1"/>
          <p:nvPr/>
        </p:nvSpPr>
        <p:spPr>
          <a:xfrm>
            <a:off x="7061891" y="3458410"/>
            <a:ext cx="2557204" cy="83096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fr-FR" dirty="0">
                <a:solidFill>
                  <a:srgbClr val="A4D386"/>
                </a:solidFill>
                <a:latin typeface="Verdana" panose="020B0604030504040204" pitchFamily="34" charset="0"/>
                <a:ea typeface="Verdana" panose="020B0604030504040204" pitchFamily="34" charset="0"/>
              </a:rPr>
              <a:t>Prob. 0.014:</a:t>
            </a:r>
            <a:br>
              <a:rPr lang="fr-FR" dirty="0">
                <a:solidFill>
                  <a:srgbClr val="A4D386"/>
                </a:solidFill>
                <a:latin typeface="Verdana" panose="020B0604030504040204" pitchFamily="34" charset="0"/>
                <a:ea typeface="Verdana" panose="020B0604030504040204" pitchFamily="34" charset="0"/>
              </a:rPr>
            </a:br>
            <a:r>
              <a:rPr lang="fr-FR" b="1" dirty="0">
                <a:solidFill>
                  <a:srgbClr val="A4D386"/>
                </a:solidFill>
                <a:latin typeface="Verdana" panose="020B0604030504040204" pitchFamily="34" charset="0"/>
                <a:ea typeface="Verdana" panose="020B0604030504040204" pitchFamily="34" charset="0"/>
              </a:rPr>
              <a:t>NO </a:t>
            </a:r>
            <a:r>
              <a:rPr lang="fr" b="1" dirty="0">
                <a:solidFill>
                  <a:srgbClr val="A4D386"/>
                </a:solidFill>
                <a:latin typeface="Verdana" panose="020B0604030504040204" pitchFamily="34" charset="0"/>
                <a:ea typeface="Verdana" panose="020B0604030504040204" pitchFamily="34" charset="0"/>
              </a:rPr>
              <a:t>TUMOR </a:t>
            </a:r>
            <a:br>
              <a:rPr lang="fr" b="1" dirty="0">
                <a:solidFill>
                  <a:srgbClr val="A4D386"/>
                </a:solidFill>
                <a:latin typeface="Verdana" panose="020B0604030504040204" pitchFamily="34" charset="0"/>
                <a:ea typeface="Verdana" panose="020B0604030504040204" pitchFamily="34" charset="0"/>
              </a:rPr>
            </a:br>
            <a:r>
              <a:rPr lang="fr" b="1" dirty="0">
                <a:solidFill>
                  <a:srgbClr val="A4D386"/>
                </a:solidFill>
                <a:latin typeface="Verdana" panose="020B0604030504040204" pitchFamily="34" charset="0"/>
                <a:ea typeface="Verdana" panose="020B0604030504040204" pitchFamily="34" charset="0"/>
              </a:rPr>
              <a:t>DETECTED</a:t>
            </a:r>
            <a:endParaRPr b="1" dirty="0">
              <a:solidFill>
                <a:srgbClr val="A4D386"/>
              </a:solidFill>
              <a:latin typeface="Verdana" panose="020B0604030504040204" pitchFamily="34" charset="0"/>
              <a:ea typeface="Verdana" panose="020B0604030504040204" pitchFamily="34" charset="0"/>
            </a:endParaRPr>
          </a:p>
        </p:txBody>
      </p:sp>
      <p:pic>
        <p:nvPicPr>
          <p:cNvPr id="5" name="Image 4">
            <a:extLst>
              <a:ext uri="{FF2B5EF4-FFF2-40B4-BE49-F238E27FC236}">
                <a16:creationId xmlns:a16="http://schemas.microsoft.com/office/drawing/2014/main" id="{0B6C369E-55A5-F207-FE29-95E2A80A43EA}"/>
              </a:ext>
            </a:extLst>
          </p:cNvPr>
          <p:cNvPicPr>
            <a:picLocks noChangeAspect="1"/>
          </p:cNvPicPr>
          <p:nvPr/>
        </p:nvPicPr>
        <p:blipFill>
          <a:blip r:embed="rId5"/>
          <a:stretch>
            <a:fillRect/>
          </a:stretch>
        </p:blipFill>
        <p:spPr>
          <a:xfrm>
            <a:off x="2619467" y="1669478"/>
            <a:ext cx="3843562" cy="3850640"/>
          </a:xfrm>
          <a:prstGeom prst="rect">
            <a:avLst/>
          </a:prstGeom>
        </p:spPr>
      </p:pic>
      <p:grpSp>
        <p:nvGrpSpPr>
          <p:cNvPr id="14" name="Groupe 13">
            <a:extLst>
              <a:ext uri="{FF2B5EF4-FFF2-40B4-BE49-F238E27FC236}">
                <a16:creationId xmlns:a16="http://schemas.microsoft.com/office/drawing/2014/main" id="{D41DBC85-724B-0D3C-C89A-3AAB0BA57448}"/>
              </a:ext>
            </a:extLst>
          </p:cNvPr>
          <p:cNvGrpSpPr/>
          <p:nvPr/>
        </p:nvGrpSpPr>
        <p:grpSpPr>
          <a:xfrm>
            <a:off x="817484" y="2296721"/>
            <a:ext cx="1070397" cy="2340000"/>
            <a:chOff x="793149" y="2322423"/>
            <a:chExt cx="1070397" cy="2340000"/>
          </a:xfrm>
        </p:grpSpPr>
        <p:grpSp>
          <p:nvGrpSpPr>
            <p:cNvPr id="7" name="Groupe 6">
              <a:extLst>
                <a:ext uri="{FF2B5EF4-FFF2-40B4-BE49-F238E27FC236}">
                  <a16:creationId xmlns:a16="http://schemas.microsoft.com/office/drawing/2014/main" id="{2803E50D-EE11-40B2-FAA7-C6A6534F5B1E}"/>
                </a:ext>
              </a:extLst>
            </p:cNvPr>
            <p:cNvGrpSpPr/>
            <p:nvPr/>
          </p:nvGrpSpPr>
          <p:grpSpPr>
            <a:xfrm>
              <a:off x="835470" y="2322423"/>
              <a:ext cx="1028076" cy="2340000"/>
              <a:chOff x="908004" y="2430411"/>
              <a:chExt cx="1028076" cy="2408306"/>
            </a:xfrm>
          </p:grpSpPr>
          <p:sp>
            <p:nvSpPr>
              <p:cNvPr id="6" name="Rectangle 5">
                <a:extLst>
                  <a:ext uri="{FF2B5EF4-FFF2-40B4-BE49-F238E27FC236}">
                    <a16:creationId xmlns:a16="http://schemas.microsoft.com/office/drawing/2014/main" id="{71EA6327-F618-85C9-4835-51C37F09F22D}"/>
                  </a:ext>
                </a:extLst>
              </p:cNvPr>
              <p:cNvSpPr/>
              <p:nvPr/>
            </p:nvSpPr>
            <p:spPr>
              <a:xfrm>
                <a:off x="908004" y="2453851"/>
                <a:ext cx="972000" cy="2371255"/>
              </a:xfrm>
              <a:prstGeom prst="rect">
                <a:avLst/>
              </a:prstGeom>
              <a:noFill/>
              <a:ln w="152400">
                <a:solidFill>
                  <a:srgbClr val="767574"/>
                </a:solidFill>
              </a:ln>
              <a:scene3d>
                <a:camera prst="orthographicFront">
                  <a:rot lat="3120000" lon="19224000" rev="48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Google Shape;174;p30">
                <a:extLst>
                  <a:ext uri="{FF2B5EF4-FFF2-40B4-BE49-F238E27FC236}">
                    <a16:creationId xmlns:a16="http://schemas.microsoft.com/office/drawing/2014/main" id="{65354B0E-256A-336F-5893-16C28535A6DD}"/>
                  </a:ext>
                </a:extLst>
              </p:cNvPr>
              <p:cNvPicPr preferRelativeResize="0"/>
              <p:nvPr/>
            </p:nvPicPr>
            <p:blipFill rotWithShape="1">
              <a:blip r:embed="rId6">
                <a:alphaModFix/>
              </a:blip>
              <a:srcRect l="7265" r="6211" b="5396"/>
              <a:stretch/>
            </p:blipFill>
            <p:spPr>
              <a:xfrm>
                <a:off x="964080" y="2430411"/>
                <a:ext cx="972000" cy="2408306"/>
              </a:xfrm>
              <a:prstGeom prst="roundRect">
                <a:avLst>
                  <a:gd name="adj" fmla="val 1478"/>
                </a:avLst>
              </a:prstGeom>
              <a:noFill/>
              <a:ln>
                <a:noFill/>
              </a:ln>
              <a:scene3d>
                <a:camera prst="orthographicFront">
                  <a:rot lat="3119976" lon="19224986" rev="46524"/>
                </a:camera>
                <a:lightRig rig="threePt" dir="t"/>
              </a:scene3d>
            </p:spPr>
          </p:pic>
        </p:grpSp>
        <p:sp>
          <p:nvSpPr>
            <p:cNvPr id="13" name="Rectangle 12">
              <a:extLst>
                <a:ext uri="{FF2B5EF4-FFF2-40B4-BE49-F238E27FC236}">
                  <a16:creationId xmlns:a16="http://schemas.microsoft.com/office/drawing/2014/main" id="{30F398C0-4504-FA52-B873-A2549370E60A}"/>
                </a:ext>
              </a:extLst>
            </p:cNvPr>
            <p:cNvSpPr/>
            <p:nvPr/>
          </p:nvSpPr>
          <p:spPr>
            <a:xfrm rot="523489">
              <a:off x="1547968" y="2408918"/>
              <a:ext cx="307282" cy="132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6703F0C2-BE6C-CABA-9E57-5078151294A8}"/>
                </a:ext>
              </a:extLst>
            </p:cNvPr>
            <p:cNvSpPr/>
            <p:nvPr/>
          </p:nvSpPr>
          <p:spPr>
            <a:xfrm rot="16140000">
              <a:off x="58162" y="3726647"/>
              <a:ext cx="1602791" cy="132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a:extLst>
                <a:ext uri="{FF2B5EF4-FFF2-40B4-BE49-F238E27FC236}">
                  <a16:creationId xmlns:a16="http://schemas.microsoft.com/office/drawing/2014/main" id="{5EFB2B9A-C8DF-3E74-E8BA-5FC60B92446F}"/>
                </a:ext>
              </a:extLst>
            </p:cNvPr>
            <p:cNvSpPr/>
            <p:nvPr/>
          </p:nvSpPr>
          <p:spPr>
            <a:xfrm rot="523489">
              <a:off x="814341" y="4447950"/>
              <a:ext cx="307282" cy="132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6" name="Image 15">
            <a:extLst>
              <a:ext uri="{FF2B5EF4-FFF2-40B4-BE49-F238E27FC236}">
                <a16:creationId xmlns:a16="http://schemas.microsoft.com/office/drawing/2014/main" id="{70E5209F-24CD-6208-C301-55AEB4F9839E}"/>
              </a:ext>
            </a:extLst>
          </p:cNvPr>
          <p:cNvPicPr>
            <a:picLocks noChangeAspect="1"/>
          </p:cNvPicPr>
          <p:nvPr/>
        </p:nvPicPr>
        <p:blipFill>
          <a:blip r:embed="rId7"/>
          <a:stretch>
            <a:fillRect/>
          </a:stretch>
        </p:blipFill>
        <p:spPr>
          <a:xfrm>
            <a:off x="1052557" y="2426174"/>
            <a:ext cx="732046" cy="2031526"/>
          </a:xfrm>
          <a:prstGeom prst="rect">
            <a:avLst/>
          </a:prstGeom>
          <a:scene3d>
            <a:camera prst="orthographicFront">
              <a:rot lat="20099998" lon="0" rev="0"/>
            </a:camera>
            <a:lightRig rig="threePt" dir="t"/>
          </a:scene3d>
        </p:spPr>
      </p:pic>
      <p:sp>
        <p:nvSpPr>
          <p:cNvPr id="17" name="Rectangle 16">
            <a:extLst>
              <a:ext uri="{FF2B5EF4-FFF2-40B4-BE49-F238E27FC236}">
                <a16:creationId xmlns:a16="http://schemas.microsoft.com/office/drawing/2014/main" id="{05E8D3E1-09EF-B135-93FB-2A10812EEE56}"/>
              </a:ext>
            </a:extLst>
          </p:cNvPr>
          <p:cNvSpPr/>
          <p:nvPr/>
        </p:nvSpPr>
        <p:spPr>
          <a:xfrm>
            <a:off x="7103910" y="2736921"/>
            <a:ext cx="1953832" cy="516680"/>
          </a:xfrm>
          <a:prstGeom prst="rect">
            <a:avLst/>
          </a:prstGeom>
          <a:noFill/>
          <a:ln w="12700">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Google Shape;167;p30">
            <a:extLst>
              <a:ext uri="{FF2B5EF4-FFF2-40B4-BE49-F238E27FC236}">
                <a16:creationId xmlns:a16="http://schemas.microsoft.com/office/drawing/2014/main" id="{A1D47063-2969-5FC5-B5F2-31538058F025}"/>
              </a:ext>
            </a:extLst>
          </p:cNvPr>
          <p:cNvSpPr txBox="1"/>
          <p:nvPr/>
        </p:nvSpPr>
        <p:spPr>
          <a:xfrm>
            <a:off x="6932356" y="2482765"/>
            <a:ext cx="75323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dirty="0">
                <a:solidFill>
                  <a:srgbClr val="FF0000"/>
                </a:solidFill>
                <a:latin typeface="Verdana" panose="020B0604030504040204" pitchFamily="34" charset="0"/>
                <a:ea typeface="Verdana" panose="020B0604030504040204" pitchFamily="34" charset="0"/>
              </a:rPr>
              <a:t>Class 1</a:t>
            </a:r>
            <a:endParaRPr sz="900" dirty="0">
              <a:solidFill>
                <a:srgbClr val="FF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30629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p:nvPr/>
        </p:nvSpPr>
        <p:spPr>
          <a:xfrm>
            <a:off x="369691" y="248168"/>
            <a:ext cx="2119509" cy="400069"/>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000">
                <a:solidFill>
                  <a:schemeClr val="lt1"/>
                </a:solidFill>
                <a:latin typeface="Verdana"/>
                <a:ea typeface="Verdana"/>
                <a:cs typeface="Verdana"/>
              </a:defRPr>
            </a:lvl1pPr>
          </a:lstStyle>
          <a:p>
            <a:r>
              <a:rPr lang="fr" dirty="0">
                <a:sym typeface="Verdana"/>
              </a:rPr>
              <a:t>PERFORMANCE</a:t>
            </a:r>
            <a:endParaRPr dirty="0"/>
          </a:p>
        </p:txBody>
      </p:sp>
      <p:sp>
        <p:nvSpPr>
          <p:cNvPr id="181" name="Google Shape;181;p31"/>
          <p:cNvSpPr txBox="1"/>
          <p:nvPr/>
        </p:nvSpPr>
        <p:spPr>
          <a:xfrm>
            <a:off x="8600440" y="239565"/>
            <a:ext cx="3912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b="0" i="0" u="none" strike="noStrike" cap="none" dirty="0">
                <a:solidFill>
                  <a:srgbClr val="301656"/>
                </a:solidFill>
                <a:latin typeface="Verdana"/>
                <a:ea typeface="Verdana"/>
                <a:cs typeface="Arial"/>
                <a:sym typeface="Verdana"/>
              </a:rPr>
              <a:t>5</a:t>
            </a:r>
            <a:endParaRPr sz="1200" b="0" i="0" u="none" strike="noStrike" cap="none" dirty="0">
              <a:solidFill>
                <a:srgbClr val="000000"/>
              </a:solidFill>
              <a:latin typeface="Arial"/>
              <a:ea typeface="Arial"/>
              <a:cs typeface="Arial"/>
              <a:sym typeface="Arial"/>
            </a:endParaRPr>
          </a:p>
        </p:txBody>
      </p:sp>
      <p:pic>
        <p:nvPicPr>
          <p:cNvPr id="182" name="Google Shape;182;p31"/>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183" name="Google Shape;183;p31"/>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184" name="Google Shape;184;p31"/>
          <p:cNvSpPr txBox="1"/>
          <p:nvPr/>
        </p:nvSpPr>
        <p:spPr>
          <a:xfrm>
            <a:off x="369691" y="1015443"/>
            <a:ext cx="78648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dirty="0">
                <a:solidFill>
                  <a:schemeClr val="dk1"/>
                </a:solidFill>
                <a:latin typeface="Verdana" panose="020B0604030504040204" pitchFamily="34" charset="0"/>
                <a:ea typeface="Verdana" panose="020B0604030504040204" pitchFamily="34" charset="0"/>
              </a:rPr>
              <a:t>Classification model with not </a:t>
            </a:r>
            <a:r>
              <a:rPr lang="fr" sz="2000" b="1" dirty="0">
                <a:solidFill>
                  <a:schemeClr val="dk1"/>
                </a:solidFill>
                <a:latin typeface="Verdana" panose="020B0604030504040204" pitchFamily="34" charset="0"/>
                <a:ea typeface="Verdana" panose="020B0604030504040204" pitchFamily="34" charset="0"/>
              </a:rPr>
              <a:t>good overall performance.</a:t>
            </a:r>
            <a:endParaRPr sz="2000" dirty="0">
              <a:solidFill>
                <a:schemeClr val="dk1"/>
              </a:solidFill>
              <a:latin typeface="Verdana" panose="020B0604030504040204" pitchFamily="34" charset="0"/>
              <a:ea typeface="Verdana" panose="020B0604030504040204" pitchFamily="34" charset="0"/>
            </a:endParaRPr>
          </a:p>
        </p:txBody>
      </p:sp>
      <p:sp>
        <p:nvSpPr>
          <p:cNvPr id="186" name="Google Shape;186;p31"/>
          <p:cNvSpPr txBox="1"/>
          <p:nvPr/>
        </p:nvSpPr>
        <p:spPr>
          <a:xfrm>
            <a:off x="5122250" y="2655450"/>
            <a:ext cx="3869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7" name="Google Shape;187;p31"/>
          <p:cNvSpPr txBox="1"/>
          <p:nvPr/>
        </p:nvSpPr>
        <p:spPr>
          <a:xfrm>
            <a:off x="436080" y="2732561"/>
            <a:ext cx="354664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sz="1600" b="1" dirty="0">
                <a:solidFill>
                  <a:schemeClr val="dk1"/>
                </a:solidFill>
                <a:latin typeface="Verdana" panose="020B0604030504040204" pitchFamily="34" charset="0"/>
                <a:ea typeface="Verdana" panose="020B0604030504040204" pitchFamily="34" charset="0"/>
              </a:rPr>
              <a:t>83%</a:t>
            </a:r>
            <a:r>
              <a:rPr lang="fr" sz="1600" dirty="0">
                <a:solidFill>
                  <a:schemeClr val="dk1"/>
                </a:solidFill>
                <a:latin typeface="Verdana" panose="020B0604030504040204" pitchFamily="34" charset="0"/>
                <a:ea typeface="Verdana" panose="020B0604030504040204" pitchFamily="34" charset="0"/>
              </a:rPr>
              <a:t> recall</a:t>
            </a:r>
            <a:endParaRPr sz="1600" dirty="0">
              <a:solidFill>
                <a:schemeClr val="dk1"/>
              </a:solidFill>
              <a:latin typeface="Verdana" panose="020B0604030504040204" pitchFamily="34" charset="0"/>
              <a:ea typeface="Verdana" panose="020B0604030504040204" pitchFamily="34" charset="0"/>
            </a:endParaRPr>
          </a:p>
          <a:p>
            <a:pPr marL="0" lvl="0" indent="0" algn="l" rtl="0">
              <a:spcBef>
                <a:spcPts val="0"/>
              </a:spcBef>
              <a:spcAft>
                <a:spcPts val="0"/>
              </a:spcAft>
              <a:buClr>
                <a:schemeClr val="dk1"/>
              </a:buClr>
              <a:buSzPts val="1100"/>
              <a:buFont typeface="Arial"/>
              <a:buNone/>
            </a:pPr>
            <a:r>
              <a:rPr lang="fr" dirty="0">
                <a:solidFill>
                  <a:schemeClr val="dk1"/>
                </a:solidFill>
                <a:latin typeface="Verdana" panose="020B0604030504040204" pitchFamily="34" charset="0"/>
                <a:ea typeface="Verdana" panose="020B0604030504040204" pitchFamily="34" charset="0"/>
              </a:rPr>
              <a:t>with </a:t>
            </a:r>
            <a:r>
              <a:rPr lang="fr-FR" dirty="0">
                <a:solidFill>
                  <a:schemeClr val="dk1"/>
                </a:solidFill>
                <a:latin typeface="Verdana" panose="020B0604030504040204" pitchFamily="34" charset="0"/>
                <a:ea typeface="Verdana" panose="020B0604030504040204" pitchFamily="34" charset="0"/>
              </a:rPr>
              <a:t>false </a:t>
            </a:r>
            <a:r>
              <a:rPr lang="fr-FR" dirty="0" err="1">
                <a:solidFill>
                  <a:schemeClr val="dk1"/>
                </a:solidFill>
                <a:latin typeface="Verdana" panose="020B0604030504040204" pitchFamily="34" charset="0"/>
                <a:ea typeface="Verdana" panose="020B0604030504040204" pitchFamily="34" charset="0"/>
              </a:rPr>
              <a:t>negatives</a:t>
            </a:r>
            <a:r>
              <a:rPr lang="fr-FR" dirty="0">
                <a:solidFill>
                  <a:schemeClr val="dk1"/>
                </a:solidFill>
                <a:latin typeface="Verdana" panose="020B0604030504040204" pitchFamily="34" charset="0"/>
                <a:ea typeface="Verdana" panose="020B0604030504040204" pitchFamily="34" charset="0"/>
              </a:rPr>
              <a:t> </a:t>
            </a:r>
            <a:r>
              <a:rPr lang="fr" dirty="0">
                <a:solidFill>
                  <a:schemeClr val="dk1"/>
                </a:solidFill>
                <a:latin typeface="Verdana" panose="020B0604030504040204" pitchFamily="34" charset="0"/>
                <a:ea typeface="Verdana" panose="020B0604030504040204" pitchFamily="34" charset="0"/>
              </a:rPr>
              <a:t>of </a:t>
            </a:r>
            <a:r>
              <a:rPr lang="fr" b="1" dirty="0">
                <a:solidFill>
                  <a:schemeClr val="dk1"/>
                </a:solidFill>
                <a:latin typeface="Verdana" panose="020B0604030504040204" pitchFamily="34" charset="0"/>
                <a:ea typeface="Verdana" panose="020B0604030504040204" pitchFamily="34" charset="0"/>
              </a:rPr>
              <a:t>8.11 %</a:t>
            </a:r>
            <a:endParaRPr b="1" u="sng" dirty="0">
              <a:latin typeface="Verdana" panose="020B0604030504040204" pitchFamily="34" charset="0"/>
              <a:ea typeface="Verdana" panose="020B0604030504040204" pitchFamily="34" charset="0"/>
            </a:endParaRPr>
          </a:p>
        </p:txBody>
      </p:sp>
      <p:grpSp>
        <p:nvGrpSpPr>
          <p:cNvPr id="3" name="Groupe 2">
            <a:extLst>
              <a:ext uri="{FF2B5EF4-FFF2-40B4-BE49-F238E27FC236}">
                <a16:creationId xmlns:a16="http://schemas.microsoft.com/office/drawing/2014/main" id="{167FB537-F184-4F07-BE91-BA83BE11233B}"/>
              </a:ext>
            </a:extLst>
          </p:cNvPr>
          <p:cNvGrpSpPr/>
          <p:nvPr/>
        </p:nvGrpSpPr>
        <p:grpSpPr>
          <a:xfrm>
            <a:off x="3902069" y="1837820"/>
            <a:ext cx="3768731" cy="2924852"/>
            <a:chOff x="241812" y="2662232"/>
            <a:chExt cx="2806969" cy="2253543"/>
          </a:xfrm>
        </p:grpSpPr>
        <p:pic>
          <p:nvPicPr>
            <p:cNvPr id="185" name="Google Shape;185;p31"/>
            <p:cNvPicPr preferRelativeResize="0"/>
            <p:nvPr/>
          </p:nvPicPr>
          <p:blipFill rotWithShape="1">
            <a:blip r:embed="rId5">
              <a:alphaModFix/>
            </a:blip>
            <a:srcRect t="3860"/>
            <a:stretch/>
          </p:blipFill>
          <p:spPr>
            <a:xfrm>
              <a:off x="241812" y="2662232"/>
              <a:ext cx="2806969" cy="2253543"/>
            </a:xfrm>
            <a:prstGeom prst="rect">
              <a:avLst/>
            </a:prstGeom>
            <a:noFill/>
            <a:ln>
              <a:noFill/>
            </a:ln>
          </p:spPr>
        </p:pic>
        <p:sp>
          <p:nvSpPr>
            <p:cNvPr id="2" name="Rectangle 1">
              <a:extLst>
                <a:ext uri="{FF2B5EF4-FFF2-40B4-BE49-F238E27FC236}">
                  <a16:creationId xmlns:a16="http://schemas.microsoft.com/office/drawing/2014/main" id="{CE48E4D5-03FC-6693-E1F1-65E85B8E4118}"/>
                </a:ext>
              </a:extLst>
            </p:cNvPr>
            <p:cNvSpPr/>
            <p:nvPr/>
          </p:nvSpPr>
          <p:spPr>
            <a:xfrm>
              <a:off x="621030" y="3716776"/>
              <a:ext cx="941070" cy="9365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0" name="Rectangle 19">
            <a:extLst>
              <a:ext uri="{FF2B5EF4-FFF2-40B4-BE49-F238E27FC236}">
                <a16:creationId xmlns:a16="http://schemas.microsoft.com/office/drawing/2014/main" id="{D5F0B9EB-A86F-2673-7FE8-4734828DFBF2}"/>
              </a:ext>
            </a:extLst>
          </p:cNvPr>
          <p:cNvSpPr/>
          <p:nvPr/>
        </p:nvSpPr>
        <p:spPr>
          <a:xfrm>
            <a:off x="1290638" y="1308007"/>
            <a:ext cx="6281737" cy="148312"/>
          </a:xfrm>
          <a:prstGeom prst="rect">
            <a:avLst/>
          </a:prstGeom>
          <a:solidFill>
            <a:srgbClr val="B99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0" name="Google Shape;180;p31"/>
          <p:cNvSpPr txBox="1"/>
          <p:nvPr/>
        </p:nvSpPr>
        <p:spPr>
          <a:xfrm>
            <a:off x="369691" y="248168"/>
            <a:ext cx="1408309" cy="400069"/>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000">
                <a:solidFill>
                  <a:schemeClr val="lt1"/>
                </a:solidFill>
                <a:latin typeface="Verdana"/>
                <a:ea typeface="Verdana"/>
                <a:cs typeface="Verdana"/>
              </a:defRPr>
            </a:lvl1pPr>
          </a:lstStyle>
          <a:p>
            <a:r>
              <a:rPr lang="fr" dirty="0">
                <a:sym typeface="Verdana"/>
              </a:rPr>
              <a:t>PROBLEM</a:t>
            </a:r>
            <a:endParaRPr dirty="0"/>
          </a:p>
        </p:txBody>
      </p:sp>
      <p:sp>
        <p:nvSpPr>
          <p:cNvPr id="181" name="Google Shape;181;p31"/>
          <p:cNvSpPr txBox="1"/>
          <p:nvPr/>
        </p:nvSpPr>
        <p:spPr>
          <a:xfrm>
            <a:off x="8600440" y="239565"/>
            <a:ext cx="3912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b="0" i="0" u="none" strike="noStrike" cap="none" dirty="0">
                <a:solidFill>
                  <a:srgbClr val="301656"/>
                </a:solidFill>
                <a:latin typeface="Verdana"/>
                <a:ea typeface="Verdana"/>
                <a:cs typeface="Arial"/>
                <a:sym typeface="Verdana"/>
              </a:rPr>
              <a:t>6</a:t>
            </a:r>
            <a:endParaRPr sz="1200" b="0" i="0" u="none" strike="noStrike" cap="none" dirty="0">
              <a:solidFill>
                <a:srgbClr val="000000"/>
              </a:solidFill>
              <a:latin typeface="Arial"/>
              <a:ea typeface="Arial"/>
              <a:cs typeface="Arial"/>
              <a:sym typeface="Arial"/>
            </a:endParaRPr>
          </a:p>
        </p:txBody>
      </p:sp>
      <p:pic>
        <p:nvPicPr>
          <p:cNvPr id="182" name="Google Shape;182;p31"/>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183" name="Google Shape;183;p31"/>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184" name="Google Shape;184;p31"/>
          <p:cNvSpPr txBox="1"/>
          <p:nvPr/>
        </p:nvSpPr>
        <p:spPr>
          <a:xfrm>
            <a:off x="506263" y="1005697"/>
            <a:ext cx="78648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chemeClr val="dk1"/>
                </a:solidFill>
                <a:latin typeface="Verdana" panose="020B0604030504040204" pitchFamily="34" charset="0"/>
                <a:ea typeface="Verdana" panose="020B0604030504040204" pitchFamily="34" charset="0"/>
              </a:rPr>
              <a:t>How do we go </a:t>
            </a:r>
            <a:r>
              <a:rPr lang="en-US" sz="2000" b="1" dirty="0">
                <a:solidFill>
                  <a:schemeClr val="dk1"/>
                </a:solidFill>
                <a:latin typeface="Verdana" panose="020B0604030504040204" pitchFamily="34" charset="0"/>
                <a:ea typeface="Verdana" panose="020B0604030504040204" pitchFamily="34" charset="0"/>
              </a:rPr>
              <a:t>beyond</a:t>
            </a:r>
            <a:r>
              <a:rPr lang="en-US" sz="2000" dirty="0">
                <a:solidFill>
                  <a:schemeClr val="dk1"/>
                </a:solidFill>
                <a:latin typeface="Verdana" panose="020B0604030504040204" pitchFamily="34" charset="0"/>
                <a:ea typeface="Verdana" panose="020B0604030504040204" pitchFamily="34" charset="0"/>
              </a:rPr>
              <a:t> this </a:t>
            </a:r>
            <a:r>
              <a:rPr lang="en-US" sz="2000" b="1" dirty="0">
                <a:solidFill>
                  <a:schemeClr val="dk1"/>
                </a:solidFill>
                <a:latin typeface="Verdana" panose="020B0604030504040204" pitchFamily="34" charset="0"/>
                <a:ea typeface="Verdana" panose="020B0604030504040204" pitchFamily="34" charset="0"/>
              </a:rPr>
              <a:t>binary prediction</a:t>
            </a:r>
            <a:r>
              <a:rPr lang="en-US" sz="2000" dirty="0">
                <a:solidFill>
                  <a:schemeClr val="dk1"/>
                </a:solidFill>
                <a:latin typeface="Verdana" panose="020B0604030504040204" pitchFamily="34" charset="0"/>
                <a:ea typeface="Verdana" panose="020B0604030504040204" pitchFamily="34" charset="0"/>
              </a:rPr>
              <a:t>? </a:t>
            </a:r>
          </a:p>
        </p:txBody>
      </p:sp>
      <p:sp>
        <p:nvSpPr>
          <p:cNvPr id="186" name="Google Shape;186;p31"/>
          <p:cNvSpPr txBox="1"/>
          <p:nvPr/>
        </p:nvSpPr>
        <p:spPr>
          <a:xfrm>
            <a:off x="5122250" y="2249050"/>
            <a:ext cx="3869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88" name="Google Shape;188;p31"/>
          <p:cNvPicPr preferRelativeResize="0"/>
          <p:nvPr/>
        </p:nvPicPr>
        <p:blipFill>
          <a:blip r:embed="rId5">
            <a:alphaModFix/>
          </a:blip>
          <a:stretch>
            <a:fillRect/>
          </a:stretch>
        </p:blipFill>
        <p:spPr>
          <a:xfrm>
            <a:off x="4438663" y="2249050"/>
            <a:ext cx="4398198" cy="2106749"/>
          </a:xfrm>
          <a:prstGeom prst="rect">
            <a:avLst/>
          </a:prstGeom>
          <a:noFill/>
          <a:ln>
            <a:noFill/>
          </a:ln>
        </p:spPr>
      </p:pic>
      <p:sp>
        <p:nvSpPr>
          <p:cNvPr id="21" name="Google Shape;167;p30">
            <a:extLst>
              <a:ext uri="{FF2B5EF4-FFF2-40B4-BE49-F238E27FC236}">
                <a16:creationId xmlns:a16="http://schemas.microsoft.com/office/drawing/2014/main" id="{84BBABD6-D762-6A7F-A864-D2439EAB173D}"/>
              </a:ext>
            </a:extLst>
          </p:cNvPr>
          <p:cNvSpPr txBox="1"/>
          <p:nvPr/>
        </p:nvSpPr>
        <p:spPr>
          <a:xfrm>
            <a:off x="476559" y="2647254"/>
            <a:ext cx="2314800" cy="61552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fr-FR" dirty="0">
                <a:solidFill>
                  <a:srgbClr val="FF0000"/>
                </a:solidFill>
                <a:latin typeface="Verdana" panose="020B0604030504040204" pitchFamily="34" charset="0"/>
                <a:ea typeface="Verdana" panose="020B0604030504040204" pitchFamily="34" charset="0"/>
              </a:rPr>
              <a:t>P</a:t>
            </a:r>
            <a:r>
              <a:rPr lang="fr" dirty="0">
                <a:solidFill>
                  <a:srgbClr val="FF0000"/>
                </a:solidFill>
                <a:latin typeface="Verdana" panose="020B0604030504040204" pitchFamily="34" charset="0"/>
                <a:ea typeface="Verdana" panose="020B0604030504040204" pitchFamily="34" charset="0"/>
              </a:rPr>
              <a:t>rob. 0.986:</a:t>
            </a:r>
            <a:r>
              <a:rPr lang="fr" b="1" dirty="0">
                <a:solidFill>
                  <a:srgbClr val="FF0000"/>
                </a:solidFill>
                <a:latin typeface="Verdana" panose="020B0604030504040204" pitchFamily="34" charset="0"/>
                <a:ea typeface="Verdana" panose="020B0604030504040204" pitchFamily="34" charset="0"/>
              </a:rPr>
              <a:t> </a:t>
            </a:r>
            <a:br>
              <a:rPr lang="fr" b="1" dirty="0">
                <a:solidFill>
                  <a:srgbClr val="FF0000"/>
                </a:solidFill>
                <a:latin typeface="Verdana" panose="020B0604030504040204" pitchFamily="34" charset="0"/>
                <a:ea typeface="Verdana" panose="020B0604030504040204" pitchFamily="34" charset="0"/>
              </a:rPr>
            </a:br>
            <a:r>
              <a:rPr lang="fr" b="1" dirty="0">
                <a:solidFill>
                  <a:srgbClr val="FF0000"/>
                </a:solidFill>
                <a:latin typeface="Verdana" panose="020B0604030504040204" pitchFamily="34" charset="0"/>
                <a:ea typeface="Verdana" panose="020B0604030504040204" pitchFamily="34" charset="0"/>
              </a:rPr>
              <a:t>TUMOR DETECTED</a:t>
            </a:r>
            <a:endParaRPr b="1" dirty="0">
              <a:solidFill>
                <a:srgbClr val="FF0000"/>
              </a:solidFill>
              <a:latin typeface="Verdana" panose="020B0604030504040204" pitchFamily="34" charset="0"/>
              <a:ea typeface="Verdana" panose="020B0604030504040204" pitchFamily="34" charset="0"/>
            </a:endParaRPr>
          </a:p>
        </p:txBody>
      </p:sp>
      <p:sp>
        <p:nvSpPr>
          <p:cNvPr id="22" name="Google Shape;167;p30">
            <a:extLst>
              <a:ext uri="{FF2B5EF4-FFF2-40B4-BE49-F238E27FC236}">
                <a16:creationId xmlns:a16="http://schemas.microsoft.com/office/drawing/2014/main" id="{B3D8EB15-E5F0-2FFF-EFE2-E8613248B687}"/>
              </a:ext>
            </a:extLst>
          </p:cNvPr>
          <p:cNvSpPr txBox="1"/>
          <p:nvPr/>
        </p:nvSpPr>
        <p:spPr>
          <a:xfrm>
            <a:off x="425705" y="3632795"/>
            <a:ext cx="2557204" cy="83096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fr-FR" dirty="0">
                <a:solidFill>
                  <a:srgbClr val="A4D386"/>
                </a:solidFill>
                <a:latin typeface="Verdana" panose="020B0604030504040204" pitchFamily="34" charset="0"/>
                <a:ea typeface="Verdana" panose="020B0604030504040204" pitchFamily="34" charset="0"/>
              </a:rPr>
              <a:t>Prob. 0.014:</a:t>
            </a:r>
            <a:br>
              <a:rPr lang="fr-FR" dirty="0">
                <a:solidFill>
                  <a:srgbClr val="A4D386"/>
                </a:solidFill>
                <a:latin typeface="Verdana" panose="020B0604030504040204" pitchFamily="34" charset="0"/>
                <a:ea typeface="Verdana" panose="020B0604030504040204" pitchFamily="34" charset="0"/>
              </a:rPr>
            </a:br>
            <a:r>
              <a:rPr lang="fr-FR" b="1" dirty="0">
                <a:solidFill>
                  <a:srgbClr val="A4D386"/>
                </a:solidFill>
                <a:latin typeface="Verdana" panose="020B0604030504040204" pitchFamily="34" charset="0"/>
                <a:ea typeface="Verdana" panose="020B0604030504040204" pitchFamily="34" charset="0"/>
              </a:rPr>
              <a:t>NO </a:t>
            </a:r>
            <a:r>
              <a:rPr lang="fr" b="1" dirty="0">
                <a:solidFill>
                  <a:srgbClr val="A4D386"/>
                </a:solidFill>
                <a:latin typeface="Verdana" panose="020B0604030504040204" pitchFamily="34" charset="0"/>
                <a:ea typeface="Verdana" panose="020B0604030504040204" pitchFamily="34" charset="0"/>
              </a:rPr>
              <a:t>TUMOR </a:t>
            </a:r>
            <a:br>
              <a:rPr lang="fr" b="1" dirty="0">
                <a:solidFill>
                  <a:srgbClr val="A4D386"/>
                </a:solidFill>
                <a:latin typeface="Verdana" panose="020B0604030504040204" pitchFamily="34" charset="0"/>
                <a:ea typeface="Verdana" panose="020B0604030504040204" pitchFamily="34" charset="0"/>
              </a:rPr>
            </a:br>
            <a:r>
              <a:rPr lang="fr" b="1" dirty="0">
                <a:solidFill>
                  <a:srgbClr val="A4D386"/>
                </a:solidFill>
                <a:latin typeface="Verdana" panose="020B0604030504040204" pitchFamily="34" charset="0"/>
                <a:ea typeface="Verdana" panose="020B0604030504040204" pitchFamily="34" charset="0"/>
              </a:rPr>
              <a:t>DETECTED</a:t>
            </a:r>
            <a:endParaRPr b="1" dirty="0">
              <a:solidFill>
                <a:srgbClr val="A4D386"/>
              </a:solidFill>
              <a:latin typeface="Verdana" panose="020B0604030504040204" pitchFamily="34" charset="0"/>
              <a:ea typeface="Verdana" panose="020B0604030504040204" pitchFamily="34" charset="0"/>
            </a:endParaRPr>
          </a:p>
        </p:txBody>
      </p:sp>
      <p:sp>
        <p:nvSpPr>
          <p:cNvPr id="23" name="Rectangle 22">
            <a:extLst>
              <a:ext uri="{FF2B5EF4-FFF2-40B4-BE49-F238E27FC236}">
                <a16:creationId xmlns:a16="http://schemas.microsoft.com/office/drawing/2014/main" id="{E92512B2-6759-B813-4F74-63911DA3C7BF}"/>
              </a:ext>
            </a:extLst>
          </p:cNvPr>
          <p:cNvSpPr/>
          <p:nvPr/>
        </p:nvSpPr>
        <p:spPr>
          <a:xfrm>
            <a:off x="509750" y="2704390"/>
            <a:ext cx="1953832" cy="516680"/>
          </a:xfrm>
          <a:prstGeom prst="rect">
            <a:avLst/>
          </a:prstGeom>
          <a:noFill/>
          <a:ln w="12700">
            <a:solidFill>
              <a:srgbClr val="FF3B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Google Shape;167;p30">
            <a:extLst>
              <a:ext uri="{FF2B5EF4-FFF2-40B4-BE49-F238E27FC236}">
                <a16:creationId xmlns:a16="http://schemas.microsoft.com/office/drawing/2014/main" id="{CD063278-45ED-381C-1D74-DF2B371E3B96}"/>
              </a:ext>
            </a:extLst>
          </p:cNvPr>
          <p:cNvSpPr txBox="1"/>
          <p:nvPr/>
        </p:nvSpPr>
        <p:spPr>
          <a:xfrm>
            <a:off x="338196" y="2450234"/>
            <a:ext cx="75323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dirty="0">
                <a:solidFill>
                  <a:srgbClr val="FF0000"/>
                </a:solidFill>
                <a:latin typeface="Verdana" panose="020B0604030504040204" pitchFamily="34" charset="0"/>
                <a:ea typeface="Verdana" panose="020B0604030504040204" pitchFamily="34" charset="0"/>
              </a:rPr>
              <a:t>Class 1</a:t>
            </a:r>
            <a:endParaRPr sz="900" dirty="0">
              <a:solidFill>
                <a:srgbClr val="FF0000"/>
              </a:solidFill>
              <a:latin typeface="Verdana" panose="020B0604030504040204" pitchFamily="34" charset="0"/>
              <a:ea typeface="Verdana" panose="020B0604030504040204" pitchFamily="34" charset="0"/>
            </a:endParaRPr>
          </a:p>
        </p:txBody>
      </p:sp>
      <p:sp>
        <p:nvSpPr>
          <p:cNvPr id="25" name="Google Shape;167;p30">
            <a:extLst>
              <a:ext uri="{FF2B5EF4-FFF2-40B4-BE49-F238E27FC236}">
                <a16:creationId xmlns:a16="http://schemas.microsoft.com/office/drawing/2014/main" id="{728879AB-4C2D-9829-E49A-26F0ECBB6977}"/>
              </a:ext>
            </a:extLst>
          </p:cNvPr>
          <p:cNvSpPr txBox="1"/>
          <p:nvPr/>
        </p:nvSpPr>
        <p:spPr>
          <a:xfrm>
            <a:off x="338196" y="3459797"/>
            <a:ext cx="75323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dirty="0">
                <a:solidFill>
                  <a:srgbClr val="92D050"/>
                </a:solidFill>
                <a:latin typeface="Verdana" panose="020B0604030504040204" pitchFamily="34" charset="0"/>
                <a:ea typeface="Verdana" panose="020B0604030504040204" pitchFamily="34" charset="0"/>
              </a:rPr>
              <a:t>Class 0</a:t>
            </a:r>
            <a:endParaRPr sz="900" dirty="0">
              <a:solidFill>
                <a:srgbClr val="92D050"/>
              </a:solidFill>
              <a:latin typeface="Verdana" panose="020B0604030504040204" pitchFamily="34" charset="0"/>
              <a:ea typeface="Verdana" panose="020B0604030504040204" pitchFamily="34" charset="0"/>
            </a:endParaRPr>
          </a:p>
        </p:txBody>
      </p:sp>
      <p:sp>
        <p:nvSpPr>
          <p:cNvPr id="3" name="Triangle rectangle 2">
            <a:extLst>
              <a:ext uri="{FF2B5EF4-FFF2-40B4-BE49-F238E27FC236}">
                <a16:creationId xmlns:a16="http://schemas.microsoft.com/office/drawing/2014/main" id="{1433DB1E-129F-4643-E40E-728467A5710C}"/>
              </a:ext>
            </a:extLst>
          </p:cNvPr>
          <p:cNvSpPr/>
          <p:nvPr/>
        </p:nvSpPr>
        <p:spPr>
          <a:xfrm rot="10800000">
            <a:off x="2469819" y="3227968"/>
            <a:ext cx="1968843" cy="1127829"/>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riangle rectangle 25">
            <a:extLst>
              <a:ext uri="{FF2B5EF4-FFF2-40B4-BE49-F238E27FC236}">
                <a16:creationId xmlns:a16="http://schemas.microsoft.com/office/drawing/2014/main" id="{617F1270-0C70-9AA6-39FC-1843BFC80154}"/>
              </a:ext>
            </a:extLst>
          </p:cNvPr>
          <p:cNvSpPr/>
          <p:nvPr/>
        </p:nvSpPr>
        <p:spPr>
          <a:xfrm flipH="1">
            <a:off x="2467389" y="2272664"/>
            <a:ext cx="1968842" cy="428267"/>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EEC6C694-6D28-2DDA-2731-C96D9732A011}"/>
              </a:ext>
            </a:extLst>
          </p:cNvPr>
          <p:cNvSpPr/>
          <p:nvPr/>
        </p:nvSpPr>
        <p:spPr>
          <a:xfrm>
            <a:off x="2473960" y="2699206"/>
            <a:ext cx="1962272" cy="528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01788E9A-96D2-E2B2-9E7B-84551F7AD743}"/>
              </a:ext>
            </a:extLst>
          </p:cNvPr>
          <p:cNvSpPr txBox="1"/>
          <p:nvPr/>
        </p:nvSpPr>
        <p:spPr>
          <a:xfrm>
            <a:off x="3215236" y="2773369"/>
            <a:ext cx="797117" cy="646331"/>
          </a:xfrm>
          <a:prstGeom prst="rect">
            <a:avLst/>
          </a:prstGeom>
          <a:noFill/>
        </p:spPr>
        <p:txBody>
          <a:bodyPr wrap="square">
            <a:spAutoFit/>
          </a:bodyPr>
          <a:lstStyle/>
          <a:p>
            <a:pPr algn="ctr"/>
            <a:r>
              <a:rPr kumimoji="0" lang="fr" sz="36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a:t>
            </a:r>
            <a:endParaRPr lang="fr-FR" sz="4000" dirty="0"/>
          </a:p>
        </p:txBody>
      </p:sp>
      <p:sp>
        <p:nvSpPr>
          <p:cNvPr id="28" name="ZoneTexte 27">
            <a:extLst>
              <a:ext uri="{FF2B5EF4-FFF2-40B4-BE49-F238E27FC236}">
                <a16:creationId xmlns:a16="http://schemas.microsoft.com/office/drawing/2014/main" id="{9690858B-9988-9F9F-A3EC-9BD6E499F247}"/>
              </a:ext>
            </a:extLst>
          </p:cNvPr>
          <p:cNvSpPr txBox="1"/>
          <p:nvPr/>
        </p:nvSpPr>
        <p:spPr>
          <a:xfrm>
            <a:off x="627909" y="2053399"/>
            <a:ext cx="1717514" cy="307777"/>
          </a:xfrm>
          <a:prstGeom prst="rect">
            <a:avLst/>
          </a:prstGeom>
          <a:noFill/>
        </p:spPr>
        <p:txBody>
          <a:bodyPr wrap="square">
            <a:spAutoFit/>
          </a:bodyPr>
          <a:lstStyle/>
          <a:p>
            <a:pPr algn="ctr"/>
            <a:r>
              <a:rPr kumimoji="0" lang="en-US"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CLASSIF 2D</a:t>
            </a:r>
            <a:endParaRPr lang="fr-FR" sz="1050" dirty="0"/>
          </a:p>
        </p:txBody>
      </p:sp>
    </p:spTree>
    <p:extLst>
      <p:ext uri="{BB962C8B-B14F-4D97-AF65-F5344CB8AC3E}">
        <p14:creationId xmlns:p14="http://schemas.microsoft.com/office/powerpoint/2010/main" val="3770080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369691" y="248168"/>
            <a:ext cx="1347349" cy="400069"/>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800" b="1">
                <a:solidFill>
                  <a:schemeClr val="lt1"/>
                </a:solidFill>
                <a:latin typeface="Verdana"/>
                <a:ea typeface="Verdana"/>
                <a:cs typeface="Verdana"/>
              </a:defRPr>
            </a:lvl1pPr>
          </a:lstStyle>
          <a:p>
            <a:r>
              <a:rPr lang="fr" sz="2000" b="0">
                <a:sym typeface="Verdana"/>
              </a:rPr>
              <a:t>UNET 2D</a:t>
            </a:r>
            <a:endParaRPr sz="2000" b="0"/>
          </a:p>
        </p:txBody>
      </p:sp>
      <p:sp>
        <p:nvSpPr>
          <p:cNvPr id="203" name="Google Shape;203;p33"/>
          <p:cNvSpPr txBox="1"/>
          <p:nvPr/>
        </p:nvSpPr>
        <p:spPr>
          <a:xfrm>
            <a:off x="8600440" y="239565"/>
            <a:ext cx="39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b="0" i="0" u="none" strike="noStrike" cap="none" dirty="0">
                <a:solidFill>
                  <a:srgbClr val="301656"/>
                </a:solidFill>
                <a:latin typeface="Verdana"/>
                <a:ea typeface="Verdana"/>
                <a:cs typeface="Arial"/>
                <a:sym typeface="Verdana"/>
              </a:rPr>
              <a:t>7</a:t>
            </a:r>
            <a:endParaRPr sz="1200" b="0" i="0" u="none" strike="noStrike" cap="none" dirty="0">
              <a:solidFill>
                <a:srgbClr val="000000"/>
              </a:solidFill>
              <a:latin typeface="Arial"/>
              <a:ea typeface="Arial"/>
              <a:cs typeface="Arial"/>
              <a:sym typeface="Arial"/>
            </a:endParaRPr>
          </a:p>
        </p:txBody>
      </p:sp>
      <p:pic>
        <p:nvPicPr>
          <p:cNvPr id="204" name="Google Shape;204;p33"/>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205" name="Google Shape;205;p33"/>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206" name="Google Shape;206;p33"/>
          <p:cNvSpPr txBox="1"/>
          <p:nvPr/>
        </p:nvSpPr>
        <p:spPr>
          <a:xfrm>
            <a:off x="2424600" y="1588950"/>
            <a:ext cx="290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7" name="Google Shape;207;p33"/>
          <p:cNvSpPr txBox="1"/>
          <p:nvPr/>
        </p:nvSpPr>
        <p:spPr>
          <a:xfrm>
            <a:off x="0" y="912812"/>
            <a:ext cx="125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dirty="0">
                <a:latin typeface="Verdana" panose="020B0604030504040204" pitchFamily="34" charset="0"/>
                <a:ea typeface="Verdana" panose="020B0604030504040204" pitchFamily="34" charset="0"/>
              </a:rPr>
              <a:t>Input:</a:t>
            </a:r>
            <a:endParaRPr b="1" dirty="0">
              <a:latin typeface="Verdana" panose="020B0604030504040204" pitchFamily="34" charset="0"/>
              <a:ea typeface="Verdana" panose="020B0604030504040204" pitchFamily="34" charset="0"/>
            </a:endParaRPr>
          </a:p>
        </p:txBody>
      </p:sp>
      <p:sp>
        <p:nvSpPr>
          <p:cNvPr id="208" name="Google Shape;208;p33"/>
          <p:cNvSpPr txBox="1"/>
          <p:nvPr/>
        </p:nvSpPr>
        <p:spPr>
          <a:xfrm>
            <a:off x="7661634" y="889975"/>
            <a:ext cx="125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dirty="0">
                <a:latin typeface="Verdana" panose="020B0604030504040204" pitchFamily="34" charset="0"/>
                <a:ea typeface="Verdana" panose="020B0604030504040204" pitchFamily="34" charset="0"/>
              </a:rPr>
              <a:t>Output:</a:t>
            </a:r>
            <a:endParaRPr b="1" dirty="0">
              <a:latin typeface="Verdana" panose="020B0604030504040204" pitchFamily="34" charset="0"/>
              <a:ea typeface="Verdana" panose="020B0604030504040204" pitchFamily="34" charset="0"/>
            </a:endParaRPr>
          </a:p>
        </p:txBody>
      </p:sp>
      <p:sp>
        <p:nvSpPr>
          <p:cNvPr id="209" name="Google Shape;209;p33"/>
          <p:cNvSpPr txBox="1"/>
          <p:nvPr/>
        </p:nvSpPr>
        <p:spPr>
          <a:xfrm>
            <a:off x="3439575" y="1090075"/>
            <a:ext cx="17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10" name="Google Shape;210;p33"/>
          <p:cNvPicPr preferRelativeResize="0"/>
          <p:nvPr/>
        </p:nvPicPr>
        <p:blipFill>
          <a:blip r:embed="rId5">
            <a:duotone>
              <a:schemeClr val="bg2">
                <a:shade val="45000"/>
                <a:satMod val="135000"/>
              </a:schemeClr>
              <a:prstClr val="white"/>
            </a:duotone>
            <a:alphaModFix amt="35000"/>
          </a:blip>
          <a:stretch>
            <a:fillRect/>
          </a:stretch>
        </p:blipFill>
        <p:spPr>
          <a:xfrm>
            <a:off x="2214388" y="1041388"/>
            <a:ext cx="4865113" cy="3827792"/>
          </a:xfrm>
          <a:prstGeom prst="rect">
            <a:avLst/>
          </a:prstGeom>
          <a:noFill/>
          <a:ln>
            <a:noFill/>
          </a:ln>
        </p:spPr>
      </p:pic>
      <p:pic>
        <p:nvPicPr>
          <p:cNvPr id="211" name="Google Shape;211;p33"/>
          <p:cNvPicPr preferRelativeResize="0"/>
          <p:nvPr/>
        </p:nvPicPr>
        <p:blipFill rotWithShape="1">
          <a:blip r:embed="rId6">
            <a:alphaModFix/>
          </a:blip>
          <a:srcRect t="8353"/>
          <a:stretch/>
        </p:blipFill>
        <p:spPr>
          <a:xfrm>
            <a:off x="118820" y="1600347"/>
            <a:ext cx="1057818" cy="986283"/>
          </a:xfrm>
          <a:prstGeom prst="rect">
            <a:avLst/>
          </a:prstGeom>
          <a:noFill/>
          <a:ln>
            <a:noFill/>
          </a:ln>
        </p:spPr>
      </p:pic>
      <p:pic>
        <p:nvPicPr>
          <p:cNvPr id="212" name="Google Shape;212;p33"/>
          <p:cNvPicPr preferRelativeResize="0"/>
          <p:nvPr/>
        </p:nvPicPr>
        <p:blipFill rotWithShape="1">
          <a:blip r:embed="rId7">
            <a:alphaModFix/>
          </a:blip>
          <a:srcRect t="7991"/>
          <a:stretch/>
        </p:blipFill>
        <p:spPr>
          <a:xfrm>
            <a:off x="7779954" y="1613503"/>
            <a:ext cx="1131292" cy="986283"/>
          </a:xfrm>
          <a:prstGeom prst="rect">
            <a:avLst/>
          </a:prstGeom>
          <a:noFill/>
          <a:ln>
            <a:noFill/>
          </a:ln>
        </p:spPr>
      </p:pic>
      <p:pic>
        <p:nvPicPr>
          <p:cNvPr id="213" name="Google Shape;213;p33"/>
          <p:cNvPicPr preferRelativeResize="0"/>
          <p:nvPr/>
        </p:nvPicPr>
        <p:blipFill rotWithShape="1">
          <a:blip r:embed="rId8">
            <a:alphaModFix/>
          </a:blip>
          <a:srcRect t="6907" b="-1"/>
          <a:stretch/>
        </p:blipFill>
        <p:spPr>
          <a:xfrm>
            <a:off x="7815646" y="3637206"/>
            <a:ext cx="1131291" cy="1027165"/>
          </a:xfrm>
          <a:prstGeom prst="rect">
            <a:avLst/>
          </a:prstGeom>
          <a:noFill/>
          <a:ln>
            <a:noFill/>
          </a:ln>
        </p:spPr>
      </p:pic>
      <p:sp>
        <p:nvSpPr>
          <p:cNvPr id="214" name="Google Shape;214;p33"/>
          <p:cNvSpPr txBox="1"/>
          <p:nvPr/>
        </p:nvSpPr>
        <p:spPr>
          <a:xfrm>
            <a:off x="93891" y="1231045"/>
            <a:ext cx="1255715"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1200" dirty="0">
                <a:latin typeface="Verdana" panose="020B0604030504040204" pitchFamily="34" charset="0"/>
                <a:ea typeface="Verdana" panose="020B0604030504040204" pitchFamily="34" charset="0"/>
              </a:rPr>
              <a:t>Brain MRI</a:t>
            </a:r>
            <a:endParaRPr sz="1200" dirty="0">
              <a:latin typeface="Verdana" panose="020B0604030504040204" pitchFamily="34" charset="0"/>
              <a:ea typeface="Verdana" panose="020B0604030504040204" pitchFamily="34" charset="0"/>
            </a:endParaRPr>
          </a:p>
        </p:txBody>
      </p:sp>
      <p:sp>
        <p:nvSpPr>
          <p:cNvPr id="215" name="Google Shape;215;p33"/>
          <p:cNvSpPr txBox="1"/>
          <p:nvPr/>
        </p:nvSpPr>
        <p:spPr>
          <a:xfrm>
            <a:off x="7787511" y="1267188"/>
            <a:ext cx="1187563"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dirty="0">
                <a:latin typeface="Verdana" panose="020B0604030504040204" pitchFamily="34" charset="0"/>
                <a:ea typeface="Verdana" panose="020B0604030504040204" pitchFamily="34" charset="0"/>
              </a:rPr>
              <a:t>Prediction</a:t>
            </a:r>
            <a:endParaRPr sz="1200" dirty="0">
              <a:latin typeface="Verdana" panose="020B0604030504040204" pitchFamily="34" charset="0"/>
              <a:ea typeface="Verdana" panose="020B0604030504040204" pitchFamily="34" charset="0"/>
            </a:endParaRPr>
          </a:p>
        </p:txBody>
      </p:sp>
      <p:sp>
        <p:nvSpPr>
          <p:cNvPr id="17" name="ZoneTexte 16">
            <a:extLst>
              <a:ext uri="{FF2B5EF4-FFF2-40B4-BE49-F238E27FC236}">
                <a16:creationId xmlns:a16="http://schemas.microsoft.com/office/drawing/2014/main" id="{EEC7B250-2370-0A28-767F-10B9C2A56A43}"/>
              </a:ext>
            </a:extLst>
          </p:cNvPr>
          <p:cNvSpPr txBox="1"/>
          <p:nvPr/>
        </p:nvSpPr>
        <p:spPr>
          <a:xfrm>
            <a:off x="7723441" y="3300882"/>
            <a:ext cx="1382292" cy="276999"/>
          </a:xfrm>
          <a:prstGeom prst="rect">
            <a:avLst/>
          </a:prstGeom>
          <a:noFill/>
        </p:spPr>
        <p:txBody>
          <a:bodyPr wrap="square">
            <a:spAutoFit/>
          </a:bodyPr>
          <a:lstStyle/>
          <a:p>
            <a:pPr algn="ctr"/>
            <a:r>
              <a:rPr lang="fr" sz="1200" dirty="0">
                <a:latin typeface="Verdana" panose="020B0604030504040204" pitchFamily="34" charset="0"/>
                <a:ea typeface="Verdana" panose="020B0604030504040204" pitchFamily="34" charset="0"/>
              </a:rPr>
              <a:t>Ground truth</a:t>
            </a:r>
            <a:endParaRPr lang="fr-FR" sz="1200" dirty="0"/>
          </a:p>
        </p:txBody>
      </p:sp>
      <p:pic>
        <p:nvPicPr>
          <p:cNvPr id="18" name="Image 17">
            <a:extLst>
              <a:ext uri="{FF2B5EF4-FFF2-40B4-BE49-F238E27FC236}">
                <a16:creationId xmlns:a16="http://schemas.microsoft.com/office/drawing/2014/main" id="{DE73C5ED-0AA5-A24E-0EF2-9DE6C9DECA24}"/>
              </a:ext>
            </a:extLst>
          </p:cNvPr>
          <p:cNvPicPr>
            <a:picLocks noChangeAspect="1"/>
          </p:cNvPicPr>
          <p:nvPr/>
        </p:nvPicPr>
        <p:blipFill>
          <a:blip r:embed="rId9"/>
          <a:stretch>
            <a:fillRect/>
          </a:stretch>
        </p:blipFill>
        <p:spPr>
          <a:xfrm>
            <a:off x="1581958" y="1789110"/>
            <a:ext cx="400079" cy="400079"/>
          </a:xfrm>
          <a:prstGeom prst="rect">
            <a:avLst/>
          </a:prstGeom>
        </p:spPr>
      </p:pic>
      <p:pic>
        <p:nvPicPr>
          <p:cNvPr id="19" name="Image 18">
            <a:extLst>
              <a:ext uri="{FF2B5EF4-FFF2-40B4-BE49-F238E27FC236}">
                <a16:creationId xmlns:a16="http://schemas.microsoft.com/office/drawing/2014/main" id="{A5BB0B9B-3998-A6C4-5368-12C01A52FC6B}"/>
              </a:ext>
            </a:extLst>
          </p:cNvPr>
          <p:cNvPicPr>
            <a:picLocks noChangeAspect="1"/>
          </p:cNvPicPr>
          <p:nvPr/>
        </p:nvPicPr>
        <p:blipFill>
          <a:blip r:embed="rId9"/>
          <a:stretch>
            <a:fillRect/>
          </a:stretch>
        </p:blipFill>
        <p:spPr>
          <a:xfrm>
            <a:off x="7197213" y="1789050"/>
            <a:ext cx="400079" cy="400079"/>
          </a:xfrm>
          <a:prstGeom prst="rect">
            <a:avLst/>
          </a:prstGeom>
        </p:spPr>
      </p:pic>
      <p:pic>
        <p:nvPicPr>
          <p:cNvPr id="20" name="Google Shape;210;p33">
            <a:extLst>
              <a:ext uri="{FF2B5EF4-FFF2-40B4-BE49-F238E27FC236}">
                <a16:creationId xmlns:a16="http://schemas.microsoft.com/office/drawing/2014/main" id="{8A363917-DF20-90B3-3B22-BDF3CD9681BB}"/>
              </a:ext>
            </a:extLst>
          </p:cNvPr>
          <p:cNvPicPr preferRelativeResize="0"/>
          <p:nvPr/>
        </p:nvPicPr>
        <p:blipFill rotWithShape="1">
          <a:blip r:embed="rId5">
            <a:alphaModFix/>
          </a:blip>
          <a:srcRect r="55511"/>
          <a:stretch/>
        </p:blipFill>
        <p:spPr>
          <a:xfrm>
            <a:off x="2214388" y="1041388"/>
            <a:ext cx="2164448" cy="3827792"/>
          </a:xfrm>
          <a:prstGeom prst="trapezoid">
            <a:avLst>
              <a:gd name="adj" fmla="val 12082"/>
            </a:avLst>
          </a:prstGeom>
          <a:noFill/>
          <a:ln>
            <a:noFill/>
          </a:ln>
        </p:spPr>
      </p:pic>
      <p:pic>
        <p:nvPicPr>
          <p:cNvPr id="21" name="Google Shape;210;p33">
            <a:extLst>
              <a:ext uri="{FF2B5EF4-FFF2-40B4-BE49-F238E27FC236}">
                <a16:creationId xmlns:a16="http://schemas.microsoft.com/office/drawing/2014/main" id="{6FE5B164-440D-B7B2-526D-A4917603A5DA}"/>
              </a:ext>
            </a:extLst>
          </p:cNvPr>
          <p:cNvPicPr preferRelativeResize="0"/>
          <p:nvPr/>
        </p:nvPicPr>
        <p:blipFill rotWithShape="1">
          <a:blip r:embed="rId5">
            <a:alphaModFix/>
          </a:blip>
          <a:srcRect l="49339"/>
          <a:stretch/>
        </p:blipFill>
        <p:spPr>
          <a:xfrm>
            <a:off x="4611187" y="1041388"/>
            <a:ext cx="2464703" cy="3827792"/>
          </a:xfrm>
          <a:prstGeom prst="trapezoid">
            <a:avLst>
              <a:gd name="adj" fmla="val 24693"/>
            </a:avLst>
          </a:prstGeom>
          <a:noFill/>
          <a:ln>
            <a:noFill/>
          </a:ln>
        </p:spPr>
      </p:pic>
      <p:pic>
        <p:nvPicPr>
          <p:cNvPr id="22" name="Google Shape;210;p33">
            <a:extLst>
              <a:ext uri="{FF2B5EF4-FFF2-40B4-BE49-F238E27FC236}">
                <a16:creationId xmlns:a16="http://schemas.microsoft.com/office/drawing/2014/main" id="{2EF9214D-E33A-787A-80B8-1C9B57391E4C}"/>
              </a:ext>
            </a:extLst>
          </p:cNvPr>
          <p:cNvPicPr preferRelativeResize="0"/>
          <p:nvPr/>
        </p:nvPicPr>
        <p:blipFill rotWithShape="1">
          <a:blip r:embed="rId5">
            <a:alphaModFix/>
          </a:blip>
          <a:srcRect l="40020" t="70708" r="42429"/>
          <a:stretch/>
        </p:blipFill>
        <p:spPr>
          <a:xfrm>
            <a:off x="4184252" y="3747935"/>
            <a:ext cx="853870" cy="1121245"/>
          </a:xfrm>
          <a:prstGeom prst="rect">
            <a:avLst/>
          </a:prstGeom>
          <a:noFill/>
          <a:ln>
            <a:noFill/>
          </a:ln>
        </p:spPr>
      </p:pic>
      <p:pic>
        <p:nvPicPr>
          <p:cNvPr id="23" name="Google Shape;210;p33">
            <a:extLst>
              <a:ext uri="{FF2B5EF4-FFF2-40B4-BE49-F238E27FC236}">
                <a16:creationId xmlns:a16="http://schemas.microsoft.com/office/drawing/2014/main" id="{63C6ADE0-CF1B-91EA-B840-9B78A7AAB3E8}"/>
              </a:ext>
            </a:extLst>
          </p:cNvPr>
          <p:cNvPicPr preferRelativeResize="0"/>
          <p:nvPr/>
        </p:nvPicPr>
        <p:blipFill>
          <a:blip r:embed="rId5"/>
          <a:stretch>
            <a:fillRect/>
          </a:stretch>
        </p:blipFill>
        <p:spPr>
          <a:xfrm>
            <a:off x="2218500" y="1041388"/>
            <a:ext cx="4865113" cy="3827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5" name="Rectangle 24">
            <a:extLst>
              <a:ext uri="{FF2B5EF4-FFF2-40B4-BE49-F238E27FC236}">
                <a16:creationId xmlns:a16="http://schemas.microsoft.com/office/drawing/2014/main" id="{51724F8E-154B-BC80-9C54-ADCA5B0FC2A9}"/>
              </a:ext>
            </a:extLst>
          </p:cNvPr>
          <p:cNvSpPr/>
          <p:nvPr/>
        </p:nvSpPr>
        <p:spPr>
          <a:xfrm>
            <a:off x="828676" y="1314357"/>
            <a:ext cx="7194550" cy="148312"/>
          </a:xfrm>
          <a:prstGeom prst="rect">
            <a:avLst/>
          </a:prstGeom>
          <a:solidFill>
            <a:srgbClr val="B99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1" name="Google Shape;221;p34"/>
          <p:cNvSpPr txBox="1"/>
          <p:nvPr/>
        </p:nvSpPr>
        <p:spPr>
          <a:xfrm>
            <a:off x="8600440" y="239565"/>
            <a:ext cx="39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 sz="1200" dirty="0">
                <a:solidFill>
                  <a:srgbClr val="301656"/>
                </a:solidFill>
                <a:latin typeface="Verdana"/>
                <a:ea typeface="Verdana"/>
                <a:sym typeface="Verdana"/>
              </a:rPr>
              <a:t>8</a:t>
            </a:r>
            <a:endParaRPr sz="1200" b="0" i="0" u="none" strike="noStrike" cap="none" dirty="0">
              <a:solidFill>
                <a:srgbClr val="000000"/>
              </a:solidFill>
              <a:latin typeface="Arial"/>
              <a:ea typeface="Arial"/>
              <a:cs typeface="Arial"/>
              <a:sym typeface="Arial"/>
            </a:endParaRPr>
          </a:p>
        </p:txBody>
      </p:sp>
      <p:pic>
        <p:nvPicPr>
          <p:cNvPr id="222" name="Google Shape;222;p34"/>
          <p:cNvPicPr preferRelativeResize="0"/>
          <p:nvPr/>
        </p:nvPicPr>
        <p:blipFill rotWithShape="1">
          <a:blip r:embed="rId3">
            <a:alphaModFix/>
          </a:blip>
          <a:srcRect/>
          <a:stretch/>
        </p:blipFill>
        <p:spPr>
          <a:xfrm>
            <a:off x="8692540" y="324725"/>
            <a:ext cx="468647" cy="396549"/>
          </a:xfrm>
          <a:prstGeom prst="rect">
            <a:avLst/>
          </a:prstGeom>
          <a:noFill/>
          <a:ln>
            <a:noFill/>
          </a:ln>
        </p:spPr>
      </p:pic>
      <p:pic>
        <p:nvPicPr>
          <p:cNvPr id="223" name="Google Shape;223;p34"/>
          <p:cNvPicPr preferRelativeResize="0"/>
          <p:nvPr/>
        </p:nvPicPr>
        <p:blipFill rotWithShape="1">
          <a:blip r:embed="rId4">
            <a:alphaModFix/>
          </a:blip>
          <a:srcRect/>
          <a:stretch/>
        </p:blipFill>
        <p:spPr>
          <a:xfrm>
            <a:off x="8307317" y="4869180"/>
            <a:ext cx="853870" cy="274320"/>
          </a:xfrm>
          <a:prstGeom prst="rect">
            <a:avLst/>
          </a:prstGeom>
          <a:noFill/>
          <a:ln>
            <a:noFill/>
          </a:ln>
        </p:spPr>
      </p:pic>
      <p:sp>
        <p:nvSpPr>
          <p:cNvPr id="225" name="Google Shape;225;p34"/>
          <p:cNvSpPr txBox="1"/>
          <p:nvPr/>
        </p:nvSpPr>
        <p:spPr>
          <a:xfrm>
            <a:off x="261803" y="2016788"/>
            <a:ext cx="2569446"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1600" dirty="0">
                <a:latin typeface="Verdana" panose="020B0604030504040204" pitchFamily="34" charset="0"/>
                <a:ea typeface="Verdana" panose="020B0604030504040204" pitchFamily="34" charset="0"/>
              </a:rPr>
              <a:t>Score close to </a:t>
            </a:r>
            <a:r>
              <a:rPr lang="fr-FR" sz="1600" b="1" dirty="0">
                <a:latin typeface="Verdana" panose="020B0604030504040204" pitchFamily="34" charset="0"/>
                <a:ea typeface="Verdana" panose="020B0604030504040204" pitchFamily="34" charset="0"/>
              </a:rPr>
              <a:t>0</a:t>
            </a:r>
            <a:endParaRPr sz="1600" b="1" dirty="0">
              <a:latin typeface="Verdana" panose="020B0604030504040204" pitchFamily="34" charset="0"/>
              <a:ea typeface="Verdana" panose="020B0604030504040204" pitchFamily="34" charset="0"/>
            </a:endParaRPr>
          </a:p>
        </p:txBody>
      </p:sp>
      <p:sp>
        <p:nvSpPr>
          <p:cNvPr id="14" name="Google Shape;202;p33">
            <a:extLst>
              <a:ext uri="{FF2B5EF4-FFF2-40B4-BE49-F238E27FC236}">
                <a16:creationId xmlns:a16="http://schemas.microsoft.com/office/drawing/2014/main" id="{65EB471E-D454-5A71-099F-177078A95AE9}"/>
              </a:ext>
            </a:extLst>
          </p:cNvPr>
          <p:cNvSpPr txBox="1"/>
          <p:nvPr/>
        </p:nvSpPr>
        <p:spPr>
          <a:xfrm>
            <a:off x="369692" y="248168"/>
            <a:ext cx="1176834" cy="400069"/>
          </a:xfrm>
          <a:prstGeom prst="rect">
            <a:avLst/>
          </a:prstGeom>
          <a:solidFill>
            <a:srgbClr val="301656"/>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800" b="1">
                <a:solidFill>
                  <a:schemeClr val="lt1"/>
                </a:solidFill>
                <a:latin typeface="Verdana"/>
                <a:ea typeface="Verdana"/>
                <a:cs typeface="Verdana"/>
              </a:defRPr>
            </a:lvl1pPr>
          </a:lstStyle>
          <a:p>
            <a:r>
              <a:rPr lang="fr" sz="2000" b="0" dirty="0">
                <a:sym typeface="Verdana"/>
              </a:rPr>
              <a:t>METRIC</a:t>
            </a:r>
            <a:endParaRPr sz="2000" b="0" dirty="0"/>
          </a:p>
        </p:txBody>
      </p:sp>
      <p:sp>
        <p:nvSpPr>
          <p:cNvPr id="16" name="Google Shape;184;p31">
            <a:extLst>
              <a:ext uri="{FF2B5EF4-FFF2-40B4-BE49-F238E27FC236}">
                <a16:creationId xmlns:a16="http://schemas.microsoft.com/office/drawing/2014/main" id="{D8180172-1FA8-C3E2-542E-1A5AD96D2502}"/>
              </a:ext>
            </a:extLst>
          </p:cNvPr>
          <p:cNvSpPr txBox="1"/>
          <p:nvPr/>
        </p:nvSpPr>
        <p:spPr>
          <a:xfrm>
            <a:off x="506263" y="1005697"/>
            <a:ext cx="78648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chemeClr val="dk1"/>
                </a:solidFill>
                <a:latin typeface="Verdana" panose="020B0604030504040204" pitchFamily="34" charset="0"/>
                <a:ea typeface="Verdana" panose="020B0604030504040204" pitchFamily="34" charset="0"/>
              </a:rPr>
              <a:t>How to measure the </a:t>
            </a:r>
            <a:r>
              <a:rPr lang="en-US" sz="2000" b="1" dirty="0">
                <a:solidFill>
                  <a:schemeClr val="dk1"/>
                </a:solidFill>
                <a:latin typeface="Verdana" panose="020B0604030504040204" pitchFamily="34" charset="0"/>
                <a:ea typeface="Verdana" panose="020B0604030504040204" pitchFamily="34" charset="0"/>
              </a:rPr>
              <a:t>performance</a:t>
            </a:r>
            <a:r>
              <a:rPr lang="en-US" sz="2000" dirty="0">
                <a:solidFill>
                  <a:schemeClr val="dk1"/>
                </a:solidFill>
                <a:latin typeface="Verdana" panose="020B0604030504040204" pitchFamily="34" charset="0"/>
                <a:ea typeface="Verdana" panose="020B0604030504040204" pitchFamily="34" charset="0"/>
              </a:rPr>
              <a:t> of our </a:t>
            </a:r>
            <a:r>
              <a:rPr lang="en-US" sz="2000" b="1" dirty="0">
                <a:solidFill>
                  <a:schemeClr val="dk1"/>
                </a:solidFill>
                <a:latin typeface="Verdana" panose="020B0604030504040204" pitchFamily="34" charset="0"/>
                <a:ea typeface="Verdana" panose="020B0604030504040204" pitchFamily="34" charset="0"/>
              </a:rPr>
              <a:t>prediction</a:t>
            </a:r>
            <a:r>
              <a:rPr lang="en-US" sz="2000" dirty="0">
                <a:solidFill>
                  <a:schemeClr val="dk1"/>
                </a:solidFill>
                <a:latin typeface="Verdana" panose="020B0604030504040204" pitchFamily="34" charset="0"/>
                <a:ea typeface="Verdana" panose="020B0604030504040204" pitchFamily="34" charset="0"/>
              </a:rPr>
              <a:t> ? </a:t>
            </a:r>
          </a:p>
        </p:txBody>
      </p:sp>
      <p:sp>
        <p:nvSpPr>
          <p:cNvPr id="20" name="ZoneTexte 19">
            <a:extLst>
              <a:ext uri="{FF2B5EF4-FFF2-40B4-BE49-F238E27FC236}">
                <a16:creationId xmlns:a16="http://schemas.microsoft.com/office/drawing/2014/main" id="{D36CA8B9-0E24-DE87-5262-9B1AC7AEE9D9}"/>
              </a:ext>
            </a:extLst>
          </p:cNvPr>
          <p:cNvSpPr txBox="1"/>
          <p:nvPr/>
        </p:nvSpPr>
        <p:spPr>
          <a:xfrm>
            <a:off x="3436561" y="2952022"/>
            <a:ext cx="2077720" cy="400110"/>
          </a:xfrm>
          <a:prstGeom prst="rect">
            <a:avLst/>
          </a:prstGeom>
          <a:noFill/>
        </p:spPr>
        <p:txBody>
          <a:bodyPr wrap="square">
            <a:spAutoFit/>
          </a:bodyPr>
          <a:lstStyle/>
          <a:p>
            <a:pPr algn="ctr"/>
            <a:r>
              <a:rPr kumimoji="0" lang="en-US" sz="2000" b="1"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Arial"/>
                <a:sym typeface="Arial"/>
              </a:rPr>
              <a:t>DICE SCORE</a:t>
            </a:r>
            <a:endParaRPr lang="fr-FR" b="1" dirty="0"/>
          </a:p>
        </p:txBody>
      </p:sp>
      <p:pic>
        <p:nvPicPr>
          <p:cNvPr id="9218" name="Picture 2" descr="Understanding DICE COEFFICIENT | Kaggle">
            <a:extLst>
              <a:ext uri="{FF2B5EF4-FFF2-40B4-BE49-F238E27FC236}">
                <a16:creationId xmlns:a16="http://schemas.microsoft.com/office/drawing/2014/main" id="{56F65A30-7FFD-1248-E5B7-FFA5E12C2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065" y="3407450"/>
            <a:ext cx="1127976" cy="99914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25;p34">
            <a:extLst>
              <a:ext uri="{FF2B5EF4-FFF2-40B4-BE49-F238E27FC236}">
                <a16:creationId xmlns:a16="http://schemas.microsoft.com/office/drawing/2014/main" id="{54C584E2-EB55-3E7F-4BBF-B556079663C6}"/>
              </a:ext>
            </a:extLst>
          </p:cNvPr>
          <p:cNvSpPr txBox="1"/>
          <p:nvPr/>
        </p:nvSpPr>
        <p:spPr>
          <a:xfrm>
            <a:off x="6123094" y="2016788"/>
            <a:ext cx="2569446"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1600" dirty="0">
                <a:latin typeface="Verdana" panose="020B0604030504040204" pitchFamily="34" charset="0"/>
                <a:ea typeface="Verdana" panose="020B0604030504040204" pitchFamily="34" charset="0"/>
              </a:rPr>
              <a:t>Score close to </a:t>
            </a:r>
            <a:r>
              <a:rPr lang="fr-FR" sz="1600" b="1" dirty="0">
                <a:latin typeface="Verdana" panose="020B0604030504040204" pitchFamily="34" charset="0"/>
                <a:ea typeface="Verdana" panose="020B0604030504040204" pitchFamily="34" charset="0"/>
              </a:rPr>
              <a:t>1</a:t>
            </a:r>
            <a:endParaRPr sz="1600" b="1" dirty="0">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B024D06F-57C3-67F7-E241-0FE444DE0026}"/>
              </a:ext>
            </a:extLst>
          </p:cNvPr>
          <p:cNvSpPr/>
          <p:nvPr/>
        </p:nvSpPr>
        <p:spPr>
          <a:xfrm>
            <a:off x="624556" y="2689487"/>
            <a:ext cx="1807795" cy="171710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618CD61-B40C-CDFE-EDEB-3CB5B327560E}"/>
              </a:ext>
            </a:extLst>
          </p:cNvPr>
          <p:cNvSpPr/>
          <p:nvPr/>
        </p:nvSpPr>
        <p:spPr>
          <a:xfrm>
            <a:off x="6499522" y="2682456"/>
            <a:ext cx="1807795" cy="171710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73F11161-8257-6C63-B982-CA1C20BFBA7D}"/>
              </a:ext>
            </a:extLst>
          </p:cNvPr>
          <p:cNvSpPr/>
          <p:nvPr/>
        </p:nvSpPr>
        <p:spPr>
          <a:xfrm>
            <a:off x="572457" y="2636912"/>
            <a:ext cx="1176835" cy="1162049"/>
          </a:xfrm>
          <a:prstGeom prst="rect">
            <a:avLst/>
          </a:prstGeom>
          <a:noFill/>
          <a:ln w="38100">
            <a:solidFill>
              <a:srgbClr val="E84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E868B10A-5416-F3A0-88F2-B3BDD7CB4178}"/>
              </a:ext>
            </a:extLst>
          </p:cNvPr>
          <p:cNvSpPr/>
          <p:nvPr/>
        </p:nvSpPr>
        <p:spPr>
          <a:xfrm>
            <a:off x="671822" y="2730687"/>
            <a:ext cx="1042682" cy="1036453"/>
          </a:xfrm>
          <a:prstGeom prst="rect">
            <a:avLst/>
          </a:prstGeom>
          <a:solidFill>
            <a:srgbClr val="13060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01FB43D6-455E-404D-65CD-E5CEA900971B}"/>
              </a:ext>
            </a:extLst>
          </p:cNvPr>
          <p:cNvSpPr/>
          <p:nvPr/>
        </p:nvSpPr>
        <p:spPr>
          <a:xfrm>
            <a:off x="6448600" y="2648207"/>
            <a:ext cx="1807795" cy="1717103"/>
          </a:xfrm>
          <a:prstGeom prst="rect">
            <a:avLst/>
          </a:prstGeom>
          <a:noFill/>
          <a:ln w="38100">
            <a:solidFill>
              <a:srgbClr val="E84C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A5CEB94A-6B19-928F-F6AB-CE39A6D5802A}"/>
              </a:ext>
            </a:extLst>
          </p:cNvPr>
          <p:cNvSpPr/>
          <p:nvPr/>
        </p:nvSpPr>
        <p:spPr>
          <a:xfrm>
            <a:off x="6540796" y="2714811"/>
            <a:ext cx="1681200" cy="1622239"/>
          </a:xfrm>
          <a:prstGeom prst="rect">
            <a:avLst/>
          </a:prstGeom>
          <a:solidFill>
            <a:srgbClr val="13060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2427</Words>
  <Application>Microsoft Office PowerPoint</Application>
  <PresentationFormat>Affichage à l'écran (16:9)</PresentationFormat>
  <Paragraphs>246</Paragraphs>
  <Slides>18</Slides>
  <Notes>18</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18</vt:i4>
      </vt:variant>
    </vt:vector>
  </HeadingPairs>
  <TitlesOfParts>
    <vt:vector size="21" baseType="lpstr">
      <vt:lpstr>Arial</vt:lpstr>
      <vt:lpstr>Verdana</vt:lpstr>
      <vt:lpstr>Simple Light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Thomas  Mousques</cp:lastModifiedBy>
  <cp:revision>45</cp:revision>
  <dcterms:modified xsi:type="dcterms:W3CDTF">2022-07-02T09:05:13Z</dcterms:modified>
</cp:coreProperties>
</file>